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8" r:id="rId2"/>
  </p:sldIdLst>
  <p:sldSz cx="30275213" cy="42803763"/>
  <p:notesSz cx="6742113" cy="98758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2" userDrawn="1">
          <p15:clr>
            <a:srgbClr val="A4A3A4"/>
          </p15:clr>
        </p15:guide>
        <p15:guide id="2" pos="95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CFD2"/>
    <a:srgbClr val="FFE3E0"/>
    <a:srgbClr val="017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40" autoAdjust="0"/>
    <p:restoredTop sz="83574" autoAdjust="0"/>
  </p:normalViewPr>
  <p:slideViewPr>
    <p:cSldViewPr>
      <p:cViewPr>
        <p:scale>
          <a:sx n="25" d="100"/>
          <a:sy n="25" d="100"/>
        </p:scale>
        <p:origin x="1656" y="14"/>
      </p:cViewPr>
      <p:guideLst>
        <p:guide orient="horz" pos="13482"/>
        <p:guide pos="95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1582" cy="49550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8971" y="0"/>
            <a:ext cx="2921582" cy="495507"/>
          </a:xfrm>
          <a:prstGeom prst="rect">
            <a:avLst/>
          </a:prstGeom>
        </p:spPr>
        <p:txBody>
          <a:bodyPr vert="horz" lIns="91440" tIns="45720" rIns="91440" bIns="45720" rtlCol="0"/>
          <a:lstStyle>
            <a:lvl1pPr algn="r">
              <a:defRPr sz="1200"/>
            </a:lvl1pPr>
          </a:lstStyle>
          <a:p>
            <a:fld id="{DFE0EE58-7988-4665-83CE-1504A797E923}" type="datetimeFigureOut">
              <a:rPr lang="zh-CN" altLang="en-US" smtClean="0"/>
              <a:t>2024-12-03</a:t>
            </a:fld>
            <a:endParaRPr lang="zh-CN" altLang="en-US"/>
          </a:p>
        </p:txBody>
      </p:sp>
      <p:sp>
        <p:nvSpPr>
          <p:cNvPr id="4" name="幻灯片图像占位符 3"/>
          <p:cNvSpPr>
            <a:spLocks noGrp="1" noRot="1" noChangeAspect="1"/>
          </p:cNvSpPr>
          <p:nvPr>
            <p:ph type="sldImg" idx="2"/>
          </p:nvPr>
        </p:nvSpPr>
        <p:spPr>
          <a:xfrm>
            <a:off x="2193925" y="1235075"/>
            <a:ext cx="2354263" cy="33321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4212" y="4752747"/>
            <a:ext cx="5393690" cy="3888611"/>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380333"/>
            <a:ext cx="2921582" cy="495506"/>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8971" y="9380333"/>
            <a:ext cx="2921582" cy="495506"/>
          </a:xfrm>
          <a:prstGeom prst="rect">
            <a:avLst/>
          </a:prstGeom>
        </p:spPr>
        <p:txBody>
          <a:bodyPr vert="horz" lIns="91440" tIns="45720" rIns="91440" bIns="45720" rtlCol="0" anchor="b"/>
          <a:lstStyle>
            <a:lvl1pPr algn="r">
              <a:defRPr sz="1200"/>
            </a:lvl1pPr>
          </a:lstStyle>
          <a:p>
            <a:fld id="{332A7C63-6D27-41F7-9929-3F32F7CC3F02}" type="slidenum">
              <a:rPr lang="zh-CN" altLang="en-US" smtClean="0"/>
              <a:t>‹#›</a:t>
            </a:fld>
            <a:endParaRPr lang="zh-CN" altLang="en-US"/>
          </a:p>
        </p:txBody>
      </p:sp>
    </p:spTree>
    <p:extLst>
      <p:ext uri="{BB962C8B-B14F-4D97-AF65-F5344CB8AC3E}">
        <p14:creationId xmlns:p14="http://schemas.microsoft.com/office/powerpoint/2010/main" val="832408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DC9E9-FEA8-F636-F0E8-0E5A519802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329DD6-F0DF-7A1C-C986-4C2F27EB065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454AE0-1F77-B0EA-B7D1-DE3DE1127924}"/>
              </a:ext>
            </a:extLst>
          </p:cNvPr>
          <p:cNvSpPr>
            <a:spLocks noGrp="1"/>
          </p:cNvSpPr>
          <p:nvPr>
            <p:ph type="body" idx="1"/>
          </p:nvPr>
        </p:nvSpPr>
        <p:spPr/>
        <p:txBody>
          <a:bodyPr/>
          <a:lstStyle/>
          <a:p>
            <a:r>
              <a:rPr lang="en-US" altLang="zh-CN" sz="1200" dirty="0"/>
              <a:t>In the field of </a:t>
            </a:r>
            <a:r>
              <a:rPr lang="en-US" altLang="zh-CN" sz="1200" b="1" dirty="0"/>
              <a:t>I</a:t>
            </a:r>
            <a:r>
              <a:rPr lang="en-US" altLang="zh-CN" sz="1200" dirty="0"/>
              <a:t>mage </a:t>
            </a:r>
            <a:r>
              <a:rPr lang="en-US" altLang="zh-CN" sz="1200" b="1" dirty="0"/>
              <a:t>C</a:t>
            </a:r>
            <a:r>
              <a:rPr lang="en-US" altLang="zh-CN" sz="1200" dirty="0"/>
              <a:t>ompression for </a:t>
            </a:r>
            <a:r>
              <a:rPr lang="en-US" altLang="zh-CN" sz="1200" b="1" dirty="0"/>
              <a:t>M</a:t>
            </a:r>
            <a:r>
              <a:rPr lang="en-US" altLang="zh-CN" sz="1200" dirty="0"/>
              <a:t>achine and </a:t>
            </a:r>
            <a:r>
              <a:rPr lang="en-US" altLang="zh-CN" sz="1200" b="1" dirty="0"/>
              <a:t>H</a:t>
            </a:r>
            <a:r>
              <a:rPr lang="en-US" altLang="zh-CN" sz="1200" dirty="0"/>
              <a:t>uman Vision (</a:t>
            </a:r>
            <a:r>
              <a:rPr lang="en-US" altLang="zh-CN" sz="1200" b="1" dirty="0"/>
              <a:t>ICMH</a:t>
            </a:r>
            <a:r>
              <a:rPr lang="en-US" altLang="zh-CN" sz="1200" dirty="0"/>
              <a:t>), efficiently fine-tuning pre-trained human vision-oriented image codecs for machine vision tasks remains a challenge. There is an urgent need for a lightweight tuning framework that better balances task performance and bitrates while minimizing overhead. </a:t>
            </a:r>
          </a:p>
          <a:p>
            <a:r>
              <a:rPr lang="en-US" altLang="zh-CN" dirty="0"/>
              <a:t>In this paper, we develop a novel adapter-based tuning framework for ICMH, named Adapt-ICMH. Specifically, we fine-tune the pre-trained image codec optimized for human vision on multiple machine vision tasks, which is achieved by the proposed spatial-frequency modulation adapter (SFMA). Our SFMA can efficiently reduce the latent redundancies in both spatial and frequency domains, and effectively adapt the decoded image for downstream machine vision tasks. Our method is plug-and-play and compatible with all existing learned image compression models. Experiments show that our method consistently outperforms other ICMH methods in various machine vision tasks, even with a reduced number of trainable parameters and computational complexity.</a:t>
            </a:r>
          </a:p>
          <a:p>
            <a:r>
              <a:rPr lang="en-US" altLang="zh-CN" dirty="0"/>
              <a:t>Adapt-ICMH has achieved preeminent results across multiple machine vision tasks, providing new insights for ICMH.</a:t>
            </a:r>
            <a:endParaRPr lang="zh-CN" altLang="en-US" dirty="0"/>
          </a:p>
        </p:txBody>
      </p:sp>
      <p:sp>
        <p:nvSpPr>
          <p:cNvPr id="4" name="灯片编号占位符 3">
            <a:extLst>
              <a:ext uri="{FF2B5EF4-FFF2-40B4-BE49-F238E27FC236}">
                <a16:creationId xmlns:a16="http://schemas.microsoft.com/office/drawing/2014/main" id="{6F0B6F05-8A66-240B-E47F-8BDAD8C37E75}"/>
              </a:ext>
            </a:extLst>
          </p:cNvPr>
          <p:cNvSpPr>
            <a:spLocks noGrp="1"/>
          </p:cNvSpPr>
          <p:nvPr>
            <p:ph type="sldNum" sz="quarter" idx="5"/>
          </p:nvPr>
        </p:nvSpPr>
        <p:spPr/>
        <p:txBody>
          <a:bodyPr/>
          <a:lstStyle/>
          <a:p>
            <a:fld id="{332A7C63-6D27-41F7-9929-3F32F7CC3F02}" type="slidenum">
              <a:rPr lang="zh-CN" altLang="en-US" smtClean="0"/>
              <a:t>1</a:t>
            </a:fld>
            <a:endParaRPr lang="zh-CN" altLang="en-US"/>
          </a:p>
        </p:txBody>
      </p:sp>
    </p:spTree>
    <p:extLst>
      <p:ext uri="{BB962C8B-B14F-4D97-AF65-F5344CB8AC3E}">
        <p14:creationId xmlns:p14="http://schemas.microsoft.com/office/powerpoint/2010/main" val="1556419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zh-CN" altLang="en-US"/>
              <a:t>单击此处编辑母版标题样式</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6593C4B-DE43-4C7A-8F13-B5C18623CF19}" type="datetimeFigureOut">
              <a:rPr lang="zh-CN" altLang="en-US" smtClean="0"/>
              <a:t>2024-12-03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11E231-653A-4199-AAD1-8AC117A75E41}" type="slidenum">
              <a:rPr lang="zh-CN" altLang="en-US" smtClean="0"/>
              <a:t>‹#›</a:t>
            </a:fld>
            <a:endParaRPr lang="zh-CN" altLang="en-US"/>
          </a:p>
        </p:txBody>
      </p:sp>
    </p:spTree>
    <p:extLst>
      <p:ext uri="{BB962C8B-B14F-4D97-AF65-F5344CB8AC3E}">
        <p14:creationId xmlns:p14="http://schemas.microsoft.com/office/powerpoint/2010/main" val="3562656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593C4B-DE43-4C7A-8F13-B5C18623CF19}" type="datetimeFigureOut">
              <a:rPr lang="zh-CN" altLang="en-US" smtClean="0"/>
              <a:t>2024-12-03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11E231-653A-4199-AAD1-8AC117A75E41}" type="slidenum">
              <a:rPr lang="zh-CN" altLang="en-US" smtClean="0"/>
              <a:t>‹#›</a:t>
            </a:fld>
            <a:endParaRPr lang="zh-CN" altLang="en-US"/>
          </a:p>
        </p:txBody>
      </p:sp>
    </p:spTree>
    <p:extLst>
      <p:ext uri="{BB962C8B-B14F-4D97-AF65-F5344CB8AC3E}">
        <p14:creationId xmlns:p14="http://schemas.microsoft.com/office/powerpoint/2010/main" val="3207641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593C4B-DE43-4C7A-8F13-B5C18623CF19}" type="datetimeFigureOut">
              <a:rPr lang="zh-CN" altLang="en-US" smtClean="0"/>
              <a:t>2024-12-03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11E231-653A-4199-AAD1-8AC117A75E41}" type="slidenum">
              <a:rPr lang="zh-CN" altLang="en-US" smtClean="0"/>
              <a:t>‹#›</a:t>
            </a:fld>
            <a:endParaRPr lang="zh-CN" altLang="en-US"/>
          </a:p>
        </p:txBody>
      </p:sp>
    </p:spTree>
    <p:extLst>
      <p:ext uri="{BB962C8B-B14F-4D97-AF65-F5344CB8AC3E}">
        <p14:creationId xmlns:p14="http://schemas.microsoft.com/office/powerpoint/2010/main" val="2108538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593C4B-DE43-4C7A-8F13-B5C18623CF19}" type="datetimeFigureOut">
              <a:rPr lang="zh-CN" altLang="en-US" smtClean="0"/>
              <a:t>2024-12-03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11E231-653A-4199-AAD1-8AC117A75E41}" type="slidenum">
              <a:rPr lang="zh-CN" altLang="en-US" smtClean="0"/>
              <a:t>‹#›</a:t>
            </a:fld>
            <a:endParaRPr lang="zh-CN" altLang="en-US"/>
          </a:p>
        </p:txBody>
      </p:sp>
    </p:spTree>
    <p:extLst>
      <p:ext uri="{BB962C8B-B14F-4D97-AF65-F5344CB8AC3E}">
        <p14:creationId xmlns:p14="http://schemas.microsoft.com/office/powerpoint/2010/main" val="1710947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zh-CN" altLang="en-US"/>
              <a:t>单击此处编辑母版标题样式</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6593C4B-DE43-4C7A-8F13-B5C18623CF19}" type="datetimeFigureOut">
              <a:rPr lang="zh-CN" altLang="en-US" smtClean="0"/>
              <a:t>2024-12-03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11E231-653A-4199-AAD1-8AC117A75E41}" type="slidenum">
              <a:rPr lang="zh-CN" altLang="en-US" smtClean="0"/>
              <a:t>‹#›</a:t>
            </a:fld>
            <a:endParaRPr lang="zh-CN" altLang="en-US"/>
          </a:p>
        </p:txBody>
      </p:sp>
    </p:spTree>
    <p:extLst>
      <p:ext uri="{BB962C8B-B14F-4D97-AF65-F5344CB8AC3E}">
        <p14:creationId xmlns:p14="http://schemas.microsoft.com/office/powerpoint/2010/main" val="279437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6593C4B-DE43-4C7A-8F13-B5C18623CF19}" type="datetimeFigureOut">
              <a:rPr lang="zh-CN" altLang="en-US" smtClean="0"/>
              <a:t>2024-12-03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11E231-653A-4199-AAD1-8AC117A75E41}" type="slidenum">
              <a:rPr lang="zh-CN" altLang="en-US" smtClean="0"/>
              <a:t>‹#›</a:t>
            </a:fld>
            <a:endParaRPr lang="zh-CN" altLang="en-US"/>
          </a:p>
        </p:txBody>
      </p:sp>
    </p:spTree>
    <p:extLst>
      <p:ext uri="{BB962C8B-B14F-4D97-AF65-F5344CB8AC3E}">
        <p14:creationId xmlns:p14="http://schemas.microsoft.com/office/powerpoint/2010/main" val="771033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zh-CN" altLang="en-US"/>
              <a:t>单击此处编辑母版文本样式</a:t>
            </a:r>
          </a:p>
        </p:txBody>
      </p:sp>
      <p:sp>
        <p:nvSpPr>
          <p:cNvPr id="4" name="Content Placeholder 3"/>
          <p:cNvSpPr>
            <a:spLocks noGrp="1"/>
          </p:cNvSpPr>
          <p:nvPr>
            <p:ph sz="half" idx="2"/>
          </p:nvPr>
        </p:nvSpPr>
        <p:spPr>
          <a:xfrm>
            <a:off x="2085368" y="15635264"/>
            <a:ext cx="12807832" cy="2299711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zh-CN" altLang="en-US"/>
              <a:t>单击此处编辑母版文本样式</a:t>
            </a:r>
          </a:p>
        </p:txBody>
      </p:sp>
      <p:sp>
        <p:nvSpPr>
          <p:cNvPr id="6" name="Content Placeholder 5"/>
          <p:cNvSpPr>
            <a:spLocks noGrp="1"/>
          </p:cNvSpPr>
          <p:nvPr>
            <p:ph sz="quarter" idx="4"/>
          </p:nvPr>
        </p:nvSpPr>
        <p:spPr>
          <a:xfrm>
            <a:off x="15326828" y="15635264"/>
            <a:ext cx="12870909" cy="2299711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6593C4B-DE43-4C7A-8F13-B5C18623CF19}" type="datetimeFigureOut">
              <a:rPr lang="zh-CN" altLang="en-US" smtClean="0"/>
              <a:t>2024-12-03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611E231-653A-4199-AAD1-8AC117A75E41}" type="slidenum">
              <a:rPr lang="zh-CN" altLang="en-US" smtClean="0"/>
              <a:t>‹#›</a:t>
            </a:fld>
            <a:endParaRPr lang="zh-CN" altLang="en-US"/>
          </a:p>
        </p:txBody>
      </p:sp>
    </p:spTree>
    <p:extLst>
      <p:ext uri="{BB962C8B-B14F-4D97-AF65-F5344CB8AC3E}">
        <p14:creationId xmlns:p14="http://schemas.microsoft.com/office/powerpoint/2010/main" val="1800673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6593C4B-DE43-4C7A-8F13-B5C18623CF19}" type="datetimeFigureOut">
              <a:rPr lang="zh-CN" altLang="en-US" smtClean="0"/>
              <a:t>2024-12-03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611E231-653A-4199-AAD1-8AC117A75E41}" type="slidenum">
              <a:rPr lang="zh-CN" altLang="en-US" smtClean="0"/>
              <a:t>‹#›</a:t>
            </a:fld>
            <a:endParaRPr lang="zh-CN" altLang="en-US"/>
          </a:p>
        </p:txBody>
      </p:sp>
    </p:spTree>
    <p:extLst>
      <p:ext uri="{BB962C8B-B14F-4D97-AF65-F5344CB8AC3E}">
        <p14:creationId xmlns:p14="http://schemas.microsoft.com/office/powerpoint/2010/main" val="3889625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593C4B-DE43-4C7A-8F13-B5C18623CF19}" type="datetimeFigureOut">
              <a:rPr lang="zh-CN" altLang="en-US" smtClean="0"/>
              <a:t>2024-12-03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611E231-653A-4199-AAD1-8AC117A75E41}" type="slidenum">
              <a:rPr lang="zh-CN" altLang="en-US" smtClean="0"/>
              <a:t>‹#›</a:t>
            </a:fld>
            <a:endParaRPr lang="zh-CN" altLang="en-US"/>
          </a:p>
        </p:txBody>
      </p:sp>
    </p:spTree>
    <p:extLst>
      <p:ext uri="{BB962C8B-B14F-4D97-AF65-F5344CB8AC3E}">
        <p14:creationId xmlns:p14="http://schemas.microsoft.com/office/powerpoint/2010/main" val="2230436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zh-CN" altLang="en-US"/>
              <a:t>单击此处编辑母版标题样式</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593C4B-DE43-4C7A-8F13-B5C18623CF19}" type="datetimeFigureOut">
              <a:rPr lang="zh-CN" altLang="en-US" smtClean="0"/>
              <a:t>2024-12-03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11E231-653A-4199-AAD1-8AC117A75E41}" type="slidenum">
              <a:rPr lang="zh-CN" altLang="en-US" smtClean="0"/>
              <a:t>‹#›</a:t>
            </a:fld>
            <a:endParaRPr lang="zh-CN" altLang="en-US"/>
          </a:p>
        </p:txBody>
      </p:sp>
    </p:spTree>
    <p:extLst>
      <p:ext uri="{BB962C8B-B14F-4D97-AF65-F5344CB8AC3E}">
        <p14:creationId xmlns:p14="http://schemas.microsoft.com/office/powerpoint/2010/main" val="903304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zh-CN" altLang="en-US"/>
              <a:t>单击图标添加图片</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593C4B-DE43-4C7A-8F13-B5C18623CF19}" type="datetimeFigureOut">
              <a:rPr lang="zh-CN" altLang="en-US" smtClean="0"/>
              <a:t>2024-12-03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11E231-653A-4199-AAD1-8AC117A75E41}" type="slidenum">
              <a:rPr lang="zh-CN" altLang="en-US" smtClean="0"/>
              <a:t>‹#›</a:t>
            </a:fld>
            <a:endParaRPr lang="zh-CN" altLang="en-US"/>
          </a:p>
        </p:txBody>
      </p:sp>
    </p:spTree>
    <p:extLst>
      <p:ext uri="{BB962C8B-B14F-4D97-AF65-F5344CB8AC3E}">
        <p14:creationId xmlns:p14="http://schemas.microsoft.com/office/powerpoint/2010/main" val="1518816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96593C4B-DE43-4C7A-8F13-B5C18623CF19}" type="datetimeFigureOut">
              <a:rPr lang="zh-CN" altLang="en-US" smtClean="0"/>
              <a:t>2024-12-03</a:t>
            </a:fld>
            <a:endParaRPr lang="zh-CN" alt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F611E231-653A-4199-AAD1-8AC117A75E41}" type="slidenum">
              <a:rPr lang="zh-CN" altLang="en-US" smtClean="0"/>
              <a:t>‹#›</a:t>
            </a:fld>
            <a:endParaRPr lang="zh-CN" altLang="en-US"/>
          </a:p>
        </p:txBody>
      </p:sp>
    </p:spTree>
    <p:extLst>
      <p:ext uri="{BB962C8B-B14F-4D97-AF65-F5344CB8AC3E}">
        <p14:creationId xmlns:p14="http://schemas.microsoft.com/office/powerpoint/2010/main" val="26658092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18" Type="http://schemas.openxmlformats.org/officeDocument/2006/relationships/image" Target="../media/image14.svg"/><Relationship Id="rId26" Type="http://schemas.openxmlformats.org/officeDocument/2006/relationships/image" Target="../media/image20.svg"/><Relationship Id="rId3" Type="http://schemas.openxmlformats.org/officeDocument/2006/relationships/image" Target="../media/image1.png"/><Relationship Id="rId21" Type="http://schemas.openxmlformats.org/officeDocument/2006/relationships/image" Target="../media/image23.png"/><Relationship Id="rId7" Type="http://schemas.openxmlformats.org/officeDocument/2006/relationships/image" Target="../media/image4.svg"/><Relationship Id="rId12" Type="http://schemas.openxmlformats.org/officeDocument/2006/relationships/image" Target="../media/image16.png"/><Relationship Id="rId17" Type="http://schemas.openxmlformats.org/officeDocument/2006/relationships/image" Target="../media/image13.png"/><Relationship Id="rId25"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2.svg"/><Relationship Id="rId29"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svg"/><Relationship Id="rId24" Type="http://schemas.openxmlformats.org/officeDocument/2006/relationships/image" Target="../media/image18.png"/><Relationship Id="rId5" Type="http://schemas.microsoft.com/office/2007/relationships/hdphoto" Target="../media/hdphoto1.wdp"/><Relationship Id="rId15" Type="http://schemas.openxmlformats.org/officeDocument/2006/relationships/image" Target="../media/image11.png"/><Relationship Id="rId23" Type="http://schemas.openxmlformats.org/officeDocument/2006/relationships/image" Target="../media/image17.png"/><Relationship Id="rId28" Type="http://schemas.openxmlformats.org/officeDocument/2006/relationships/image" Target="../media/image22.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svg"/><Relationship Id="rId14" Type="http://schemas.openxmlformats.org/officeDocument/2006/relationships/image" Target="../media/image10.png"/><Relationship Id="rId22" Type="http://schemas.openxmlformats.org/officeDocument/2006/relationships/image" Target="../media/image15.png"/><Relationship Id="rId27" Type="http://schemas.openxmlformats.org/officeDocument/2006/relationships/image" Target="../media/image21.png"/><Relationship Id="rId30"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7AA12-52CF-C1C9-1563-09166FBAE6A6}"/>
            </a:ext>
          </a:extLst>
        </p:cNvPr>
        <p:cNvGrpSpPr/>
        <p:nvPr/>
      </p:nvGrpSpPr>
      <p:grpSpPr>
        <a:xfrm>
          <a:off x="0" y="0"/>
          <a:ext cx="0" cy="0"/>
          <a:chOff x="0" y="0"/>
          <a:chExt cx="0" cy="0"/>
        </a:xfrm>
      </p:grpSpPr>
      <p:pic>
        <p:nvPicPr>
          <p:cNvPr id="105" name="图片 104">
            <a:extLst>
              <a:ext uri="{FF2B5EF4-FFF2-40B4-BE49-F238E27FC236}">
                <a16:creationId xmlns:a16="http://schemas.microsoft.com/office/drawing/2014/main" id="{0DE0C66B-E00D-20AC-8727-CF6D52E18B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069" y="20196288"/>
            <a:ext cx="9006817" cy="4016382"/>
          </a:xfrm>
          <a:prstGeom prst="rect">
            <a:avLst/>
          </a:prstGeom>
        </p:spPr>
      </p:pic>
      <p:pic>
        <p:nvPicPr>
          <p:cNvPr id="7" name="图片 6">
            <a:extLst>
              <a:ext uri="{FF2B5EF4-FFF2-40B4-BE49-F238E27FC236}">
                <a16:creationId xmlns:a16="http://schemas.microsoft.com/office/drawing/2014/main" id="{5F272748-A023-BD0D-A722-FA13E7AB00E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3861935" y="503763"/>
            <a:ext cx="7474152" cy="4339162"/>
          </a:xfrm>
          <a:prstGeom prst="rect">
            <a:avLst/>
          </a:prstGeom>
        </p:spPr>
      </p:pic>
      <p:sp>
        <p:nvSpPr>
          <p:cNvPr id="9" name="文本框 8">
            <a:extLst>
              <a:ext uri="{FF2B5EF4-FFF2-40B4-BE49-F238E27FC236}">
                <a16:creationId xmlns:a16="http://schemas.microsoft.com/office/drawing/2014/main" id="{15A14C35-9DBC-E8EE-7EAA-A199F30D7267}"/>
              </a:ext>
            </a:extLst>
          </p:cNvPr>
          <p:cNvSpPr txBox="1"/>
          <p:nvPr/>
        </p:nvSpPr>
        <p:spPr>
          <a:xfrm>
            <a:off x="5470929" y="519561"/>
            <a:ext cx="19334941" cy="2554545"/>
          </a:xfrm>
          <a:prstGeom prst="rect">
            <a:avLst/>
          </a:prstGeom>
          <a:noFill/>
        </p:spPr>
        <p:txBody>
          <a:bodyPr wrap="square">
            <a:spAutoFit/>
          </a:bodyPr>
          <a:lstStyle/>
          <a:p>
            <a:pPr algn="ctr"/>
            <a:r>
              <a:rPr lang="en-US" altLang="zh-CN" sz="8000" b="1" dirty="0"/>
              <a:t>Image Compression for Machine and Human  Vision with Spatial-Frequency Adaptation</a:t>
            </a:r>
            <a:endParaRPr lang="zh-CN" altLang="en-US" sz="8000" b="1" dirty="0"/>
          </a:p>
        </p:txBody>
      </p:sp>
      <p:sp>
        <p:nvSpPr>
          <p:cNvPr id="11" name="文本框 10">
            <a:extLst>
              <a:ext uri="{FF2B5EF4-FFF2-40B4-BE49-F238E27FC236}">
                <a16:creationId xmlns:a16="http://schemas.microsoft.com/office/drawing/2014/main" id="{98427BE3-846F-AEDA-80F8-B86F265BD7FF}"/>
              </a:ext>
            </a:extLst>
          </p:cNvPr>
          <p:cNvSpPr txBox="1"/>
          <p:nvPr/>
        </p:nvSpPr>
        <p:spPr>
          <a:xfrm>
            <a:off x="2945104" y="2986939"/>
            <a:ext cx="24386592" cy="2585323"/>
          </a:xfrm>
          <a:prstGeom prst="rect">
            <a:avLst/>
          </a:prstGeom>
          <a:noFill/>
        </p:spPr>
        <p:txBody>
          <a:bodyPr wrap="square">
            <a:spAutoFit/>
          </a:bodyPr>
          <a:lstStyle/>
          <a:p>
            <a:pPr algn="ctr"/>
            <a:r>
              <a:rPr lang="en-US" altLang="zh-CN" sz="5400" b="1" u="none" strike="noStrike" baseline="0" dirty="0"/>
              <a:t>Han Li</a:t>
            </a:r>
            <a:r>
              <a:rPr lang="en-US" altLang="zh-CN" sz="5400" b="1" u="none" strike="noStrike" baseline="30000" dirty="0"/>
              <a:t>1</a:t>
            </a:r>
            <a:r>
              <a:rPr lang="en-US" altLang="zh-CN" sz="5400" b="1" u="none" strike="noStrike" baseline="0" dirty="0"/>
              <a:t>, </a:t>
            </a:r>
            <a:r>
              <a:rPr lang="en-US" altLang="zh-CN" sz="5400" b="1" u="none" strike="noStrike" baseline="0" dirty="0" err="1"/>
              <a:t>Shaohui</a:t>
            </a:r>
            <a:r>
              <a:rPr lang="en-US" altLang="zh-CN" sz="5400" b="1" u="none" strike="noStrike" baseline="0" dirty="0"/>
              <a:t> Li</a:t>
            </a:r>
            <a:r>
              <a:rPr lang="en-US" altLang="zh-CN" sz="5400" b="1" u="none" strike="noStrike" baseline="30000" dirty="0"/>
              <a:t>2</a:t>
            </a:r>
            <a:r>
              <a:rPr lang="en-US" altLang="zh-CN" sz="5400" b="1" u="none" strike="noStrike" baseline="0" dirty="0"/>
              <a:t>, </a:t>
            </a:r>
            <a:r>
              <a:rPr lang="en-US" altLang="zh-CN" sz="5400" b="1" u="none" strike="noStrike" baseline="0" dirty="0" err="1"/>
              <a:t>Shuangrui</a:t>
            </a:r>
            <a:r>
              <a:rPr lang="en-US" altLang="zh-CN" sz="5400" b="1" u="none" strike="noStrike" baseline="0" dirty="0"/>
              <a:t> Ding</a:t>
            </a:r>
            <a:r>
              <a:rPr lang="en-US" altLang="zh-CN" sz="5400" b="1" u="none" strike="noStrike" baseline="30000" dirty="0"/>
              <a:t>3</a:t>
            </a:r>
            <a:r>
              <a:rPr lang="en-US" altLang="zh-CN" sz="5400" b="1" u="none" strike="noStrike" baseline="0" dirty="0"/>
              <a:t>, </a:t>
            </a:r>
            <a:r>
              <a:rPr lang="en-US" altLang="zh-CN" sz="5400" b="1" u="none" strike="noStrike" baseline="0" dirty="0" err="1"/>
              <a:t>Wenrui</a:t>
            </a:r>
            <a:r>
              <a:rPr lang="en-US" altLang="zh-CN" sz="5400" b="1" u="none" strike="noStrike" baseline="0" dirty="0"/>
              <a:t> Dai</a:t>
            </a:r>
            <a:r>
              <a:rPr lang="en-US" altLang="zh-CN" sz="5400" b="1" u="none" strike="noStrike" baseline="30000" dirty="0"/>
              <a:t>1</a:t>
            </a:r>
            <a:r>
              <a:rPr lang="en-US" altLang="zh-CN" sz="5400" b="1" u="none" strike="noStrike" baseline="0" dirty="0"/>
              <a:t>, </a:t>
            </a:r>
          </a:p>
          <a:p>
            <a:pPr algn="ctr"/>
            <a:r>
              <a:rPr lang="en-US" altLang="zh-CN" sz="5400" b="1" u="none" strike="noStrike" baseline="0" dirty="0"/>
              <a:t>Maida Cao</a:t>
            </a:r>
            <a:r>
              <a:rPr lang="en-US" altLang="zh-CN" sz="5400" b="1" u="none" strike="noStrike" baseline="30000" dirty="0"/>
              <a:t>1</a:t>
            </a:r>
            <a:r>
              <a:rPr lang="en-US" altLang="zh-CN" sz="5400" b="1" u="none" strike="noStrike" baseline="0" dirty="0"/>
              <a:t>, </a:t>
            </a:r>
            <a:r>
              <a:rPr lang="en-US" altLang="zh-CN" sz="5400" b="1" u="none" strike="noStrike" baseline="0" dirty="0" err="1"/>
              <a:t>Chenglin</a:t>
            </a:r>
            <a:r>
              <a:rPr lang="en-US" altLang="zh-CN" sz="5400" b="1" u="none" strike="noStrike" baseline="0" dirty="0"/>
              <a:t> Li</a:t>
            </a:r>
            <a:r>
              <a:rPr lang="en-US" altLang="zh-CN" sz="5400" b="1" u="none" strike="noStrike" baseline="30000" dirty="0"/>
              <a:t>1</a:t>
            </a:r>
            <a:r>
              <a:rPr lang="en-US" altLang="zh-CN" sz="5400" b="1" u="none" strike="noStrike" baseline="0" dirty="0"/>
              <a:t>, </a:t>
            </a:r>
            <a:r>
              <a:rPr lang="en-US" altLang="zh-CN" sz="5400" b="1" u="none" strike="noStrike" baseline="0" dirty="0" err="1"/>
              <a:t>Junni</a:t>
            </a:r>
            <a:r>
              <a:rPr lang="en-US" altLang="zh-CN" sz="5400" b="1" u="none" strike="noStrike" baseline="0" dirty="0"/>
              <a:t> Zou</a:t>
            </a:r>
            <a:r>
              <a:rPr lang="en-US" altLang="zh-CN" sz="5400" b="1" u="none" strike="noStrike" baseline="30000" dirty="0"/>
              <a:t>1</a:t>
            </a:r>
            <a:r>
              <a:rPr lang="en-US" altLang="zh-CN" sz="5400" b="1" u="none" strike="noStrike" baseline="0" dirty="0"/>
              <a:t>, and </a:t>
            </a:r>
            <a:r>
              <a:rPr lang="en-US" altLang="zh-CN" sz="5400" b="1" u="none" strike="noStrike" baseline="0" dirty="0" err="1"/>
              <a:t>Hongkai</a:t>
            </a:r>
            <a:r>
              <a:rPr lang="en-US" altLang="zh-CN" sz="5400" b="1" u="none" strike="noStrike" baseline="0" dirty="0"/>
              <a:t> Xiong</a:t>
            </a:r>
            <a:r>
              <a:rPr lang="en-US" altLang="zh-CN" sz="5400" b="1" u="none" strike="noStrike" baseline="30000" dirty="0"/>
              <a:t>1</a:t>
            </a:r>
          </a:p>
          <a:p>
            <a:pPr algn="ctr"/>
            <a:r>
              <a:rPr lang="en-US" altLang="zh-CN" sz="5400" b="1" u="none" strike="noStrike" baseline="30000" dirty="0"/>
              <a:t>1</a:t>
            </a:r>
            <a:r>
              <a:rPr lang="en-US" altLang="zh-CN" sz="5400" b="1" u="none" strike="noStrike" baseline="0" dirty="0"/>
              <a:t> SJTU, Shanghai, China</a:t>
            </a:r>
            <a:r>
              <a:rPr lang="en-US" altLang="zh-CN" sz="5400" b="1" dirty="0"/>
              <a:t> </a:t>
            </a:r>
            <a:r>
              <a:rPr lang="en-US" altLang="zh-CN" sz="5400" b="1" u="none" strike="noStrike" baseline="30000" dirty="0"/>
              <a:t>2</a:t>
            </a:r>
            <a:r>
              <a:rPr lang="en-US" altLang="zh-CN" sz="5400" b="1" u="none" strike="noStrike" baseline="0" dirty="0"/>
              <a:t> Tsinghua SIGS, Shenzhen, China </a:t>
            </a:r>
            <a:r>
              <a:rPr lang="en-US" altLang="zh-CN" sz="5400" b="1" u="none" strike="noStrike" baseline="30000" dirty="0"/>
              <a:t>3</a:t>
            </a:r>
            <a:r>
              <a:rPr lang="en-US" altLang="zh-CN" sz="5400" b="1" u="none" strike="noStrike" baseline="0" dirty="0"/>
              <a:t> CUHK, Hong Kong, China</a:t>
            </a:r>
            <a:endParaRPr lang="en-US" altLang="zh-CN" sz="5400" b="1" u="none" strike="noStrike" baseline="30000" dirty="0"/>
          </a:p>
        </p:txBody>
      </p:sp>
      <p:sp>
        <p:nvSpPr>
          <p:cNvPr id="12" name="矩形: 圆角 11">
            <a:extLst>
              <a:ext uri="{FF2B5EF4-FFF2-40B4-BE49-F238E27FC236}">
                <a16:creationId xmlns:a16="http://schemas.microsoft.com/office/drawing/2014/main" id="{3D156523-6E7C-37E3-3AD5-429FA13618E1}"/>
              </a:ext>
            </a:extLst>
          </p:cNvPr>
          <p:cNvSpPr/>
          <p:nvPr/>
        </p:nvSpPr>
        <p:spPr>
          <a:xfrm>
            <a:off x="767226" y="6321196"/>
            <a:ext cx="14113568" cy="11101334"/>
          </a:xfrm>
          <a:prstGeom prst="roundRect">
            <a:avLst>
              <a:gd name="adj" fmla="val 6318"/>
            </a:avLst>
          </a:prstGeom>
          <a:noFill/>
          <a:ln w="76200">
            <a:solidFill>
              <a:srgbClr val="0171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18468C1-DB53-7496-07DF-C8CB9948B12B}"/>
              </a:ext>
            </a:extLst>
          </p:cNvPr>
          <p:cNvSpPr/>
          <p:nvPr/>
        </p:nvSpPr>
        <p:spPr>
          <a:xfrm>
            <a:off x="767226" y="6965613"/>
            <a:ext cx="14113568" cy="720000"/>
          </a:xfrm>
          <a:prstGeom prst="rect">
            <a:avLst/>
          </a:prstGeom>
          <a:solidFill>
            <a:srgbClr val="0171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不完整圆 15">
            <a:extLst>
              <a:ext uri="{FF2B5EF4-FFF2-40B4-BE49-F238E27FC236}">
                <a16:creationId xmlns:a16="http://schemas.microsoft.com/office/drawing/2014/main" id="{9AD37845-6673-F636-202C-06CC807FE713}"/>
              </a:ext>
            </a:extLst>
          </p:cNvPr>
          <p:cNvSpPr/>
          <p:nvPr/>
        </p:nvSpPr>
        <p:spPr>
          <a:xfrm rot="10800000">
            <a:off x="767226" y="6299610"/>
            <a:ext cx="1440160" cy="1374859"/>
          </a:xfrm>
          <a:prstGeom prst="pie">
            <a:avLst>
              <a:gd name="adj1" fmla="val 21597760"/>
              <a:gd name="adj2" fmla="val 6187511"/>
            </a:avLst>
          </a:prstGeom>
          <a:solidFill>
            <a:srgbClr val="0171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不完整圆 16">
            <a:extLst>
              <a:ext uri="{FF2B5EF4-FFF2-40B4-BE49-F238E27FC236}">
                <a16:creationId xmlns:a16="http://schemas.microsoft.com/office/drawing/2014/main" id="{A82FEF44-9BB5-0BC9-520E-AADD1BBF347E}"/>
              </a:ext>
            </a:extLst>
          </p:cNvPr>
          <p:cNvSpPr/>
          <p:nvPr/>
        </p:nvSpPr>
        <p:spPr>
          <a:xfrm rot="16200000">
            <a:off x="13468234" y="6208962"/>
            <a:ext cx="1288831" cy="1536289"/>
          </a:xfrm>
          <a:prstGeom prst="pie">
            <a:avLst>
              <a:gd name="adj1" fmla="val 21448193"/>
              <a:gd name="adj2" fmla="val 5380811"/>
            </a:avLst>
          </a:prstGeom>
          <a:solidFill>
            <a:srgbClr val="0171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矩形 17">
            <a:extLst>
              <a:ext uri="{FF2B5EF4-FFF2-40B4-BE49-F238E27FC236}">
                <a16:creationId xmlns:a16="http://schemas.microsoft.com/office/drawing/2014/main" id="{501E8E94-1596-4642-9248-7AFDD425B0E4}"/>
              </a:ext>
            </a:extLst>
          </p:cNvPr>
          <p:cNvSpPr/>
          <p:nvPr/>
        </p:nvSpPr>
        <p:spPr>
          <a:xfrm>
            <a:off x="1456087" y="6333637"/>
            <a:ext cx="12704627" cy="720000"/>
          </a:xfrm>
          <a:prstGeom prst="rect">
            <a:avLst/>
          </a:prstGeom>
          <a:solidFill>
            <a:srgbClr val="0171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C8A3D483-1D16-2FFF-93CF-9EDDBA6508FE}"/>
              </a:ext>
            </a:extLst>
          </p:cNvPr>
          <p:cNvSpPr txBox="1"/>
          <p:nvPr/>
        </p:nvSpPr>
        <p:spPr>
          <a:xfrm>
            <a:off x="5931830" y="6501019"/>
            <a:ext cx="3852428" cy="923330"/>
          </a:xfrm>
          <a:prstGeom prst="rect">
            <a:avLst/>
          </a:prstGeom>
          <a:noFill/>
        </p:spPr>
        <p:txBody>
          <a:bodyPr wrap="square">
            <a:spAutoFit/>
          </a:bodyPr>
          <a:lstStyle/>
          <a:p>
            <a:r>
              <a:rPr lang="en-US" altLang="zh-CN" sz="5400" b="1" dirty="0">
                <a:solidFill>
                  <a:schemeClr val="bg1"/>
                </a:solidFill>
              </a:rPr>
              <a:t>Introduction</a:t>
            </a:r>
            <a:endParaRPr lang="zh-CN" altLang="en-US" sz="5400" dirty="0">
              <a:solidFill>
                <a:schemeClr val="bg1"/>
              </a:solidFill>
            </a:endParaRPr>
          </a:p>
        </p:txBody>
      </p:sp>
      <p:sp>
        <p:nvSpPr>
          <p:cNvPr id="26" name="矩形: 圆角 25">
            <a:extLst>
              <a:ext uri="{FF2B5EF4-FFF2-40B4-BE49-F238E27FC236}">
                <a16:creationId xmlns:a16="http://schemas.microsoft.com/office/drawing/2014/main" id="{52DEB112-6D86-563C-B05B-52B0B7CFAED8}"/>
              </a:ext>
            </a:extLst>
          </p:cNvPr>
          <p:cNvSpPr/>
          <p:nvPr/>
        </p:nvSpPr>
        <p:spPr>
          <a:xfrm>
            <a:off x="767226" y="17834765"/>
            <a:ext cx="14113568" cy="20853302"/>
          </a:xfrm>
          <a:prstGeom prst="roundRect">
            <a:avLst>
              <a:gd name="adj" fmla="val 5357"/>
            </a:avLst>
          </a:prstGeom>
          <a:noFill/>
          <a:ln w="76200">
            <a:solidFill>
              <a:srgbClr val="0171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59EBE64D-2E17-4AAB-10DF-505788E38EF1}"/>
              </a:ext>
            </a:extLst>
          </p:cNvPr>
          <p:cNvSpPr/>
          <p:nvPr/>
        </p:nvSpPr>
        <p:spPr>
          <a:xfrm>
            <a:off x="767226" y="18554846"/>
            <a:ext cx="14113568" cy="720080"/>
          </a:xfrm>
          <a:prstGeom prst="rect">
            <a:avLst/>
          </a:prstGeom>
          <a:solidFill>
            <a:srgbClr val="0171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不完整圆 27">
            <a:extLst>
              <a:ext uri="{FF2B5EF4-FFF2-40B4-BE49-F238E27FC236}">
                <a16:creationId xmlns:a16="http://schemas.microsoft.com/office/drawing/2014/main" id="{4C6373CD-CC0D-813B-70C2-6A85795E3525}"/>
              </a:ext>
            </a:extLst>
          </p:cNvPr>
          <p:cNvSpPr/>
          <p:nvPr/>
        </p:nvSpPr>
        <p:spPr>
          <a:xfrm rot="10800000">
            <a:off x="767226" y="17834932"/>
            <a:ext cx="1440160" cy="1512000"/>
          </a:xfrm>
          <a:prstGeom prst="pie">
            <a:avLst>
              <a:gd name="adj1" fmla="val 21597760"/>
              <a:gd name="adj2" fmla="val 5380811"/>
            </a:avLst>
          </a:prstGeom>
          <a:solidFill>
            <a:srgbClr val="0171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不完整圆 28">
            <a:extLst>
              <a:ext uri="{FF2B5EF4-FFF2-40B4-BE49-F238E27FC236}">
                <a16:creationId xmlns:a16="http://schemas.microsoft.com/office/drawing/2014/main" id="{D166B5F9-FE99-6ABF-866B-F2710F7E67CD}"/>
              </a:ext>
            </a:extLst>
          </p:cNvPr>
          <p:cNvSpPr/>
          <p:nvPr/>
        </p:nvSpPr>
        <p:spPr>
          <a:xfrm rot="16200000">
            <a:off x="13357105" y="17835010"/>
            <a:ext cx="1512001" cy="1537200"/>
          </a:xfrm>
          <a:prstGeom prst="pie">
            <a:avLst>
              <a:gd name="adj1" fmla="val 21597760"/>
              <a:gd name="adj2" fmla="val 5380811"/>
            </a:avLst>
          </a:prstGeom>
          <a:solidFill>
            <a:srgbClr val="0171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4FEF5544-B48B-889A-57E5-173AFD8E70F0}"/>
              </a:ext>
            </a:extLst>
          </p:cNvPr>
          <p:cNvSpPr/>
          <p:nvPr/>
        </p:nvSpPr>
        <p:spPr>
          <a:xfrm>
            <a:off x="1456087" y="17848666"/>
            <a:ext cx="12704627" cy="720080"/>
          </a:xfrm>
          <a:prstGeom prst="rect">
            <a:avLst/>
          </a:prstGeom>
          <a:solidFill>
            <a:srgbClr val="0171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27FAC8BB-6C9C-B720-F722-05D507EE91EC}"/>
              </a:ext>
            </a:extLst>
          </p:cNvPr>
          <p:cNvSpPr txBox="1"/>
          <p:nvPr/>
        </p:nvSpPr>
        <p:spPr>
          <a:xfrm>
            <a:off x="5859882" y="18088503"/>
            <a:ext cx="3852428" cy="923330"/>
          </a:xfrm>
          <a:prstGeom prst="rect">
            <a:avLst/>
          </a:prstGeom>
          <a:noFill/>
        </p:spPr>
        <p:txBody>
          <a:bodyPr wrap="square">
            <a:spAutoFit/>
          </a:bodyPr>
          <a:lstStyle/>
          <a:p>
            <a:pPr algn="ctr"/>
            <a:r>
              <a:rPr lang="en-US" altLang="zh-CN" sz="5400" b="1" dirty="0">
                <a:solidFill>
                  <a:schemeClr val="bg1"/>
                </a:solidFill>
              </a:rPr>
              <a:t>Method</a:t>
            </a:r>
            <a:endParaRPr lang="zh-CN" altLang="en-US" sz="5400" dirty="0">
              <a:solidFill>
                <a:schemeClr val="bg1"/>
              </a:solidFill>
            </a:endParaRPr>
          </a:p>
        </p:txBody>
      </p:sp>
      <p:sp>
        <p:nvSpPr>
          <p:cNvPr id="34" name="矩形: 圆角 33">
            <a:extLst>
              <a:ext uri="{FF2B5EF4-FFF2-40B4-BE49-F238E27FC236}">
                <a16:creationId xmlns:a16="http://schemas.microsoft.com/office/drawing/2014/main" id="{AC3ADA0E-1AB5-450F-08C5-BEE4C05A4964}"/>
              </a:ext>
            </a:extLst>
          </p:cNvPr>
          <p:cNvSpPr/>
          <p:nvPr/>
        </p:nvSpPr>
        <p:spPr>
          <a:xfrm>
            <a:off x="15418841" y="6320202"/>
            <a:ext cx="14113568" cy="26227183"/>
          </a:xfrm>
          <a:prstGeom prst="roundRect">
            <a:avLst>
              <a:gd name="adj" fmla="val 5357"/>
            </a:avLst>
          </a:prstGeom>
          <a:noFill/>
          <a:ln w="76200">
            <a:solidFill>
              <a:srgbClr val="0171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12B1CF40-E9A8-F03B-CAA2-F8EACE0FF0D0}"/>
              </a:ext>
            </a:extLst>
          </p:cNvPr>
          <p:cNvSpPr/>
          <p:nvPr/>
        </p:nvSpPr>
        <p:spPr>
          <a:xfrm>
            <a:off x="15418841" y="6964618"/>
            <a:ext cx="14113568" cy="720000"/>
          </a:xfrm>
          <a:prstGeom prst="rect">
            <a:avLst/>
          </a:prstGeom>
          <a:solidFill>
            <a:srgbClr val="0171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不完整圆 35">
            <a:extLst>
              <a:ext uri="{FF2B5EF4-FFF2-40B4-BE49-F238E27FC236}">
                <a16:creationId xmlns:a16="http://schemas.microsoft.com/office/drawing/2014/main" id="{BEDA5DF6-6226-7B9E-7BB8-E71551B66411}"/>
              </a:ext>
            </a:extLst>
          </p:cNvPr>
          <p:cNvSpPr/>
          <p:nvPr/>
        </p:nvSpPr>
        <p:spPr>
          <a:xfrm rot="10800000">
            <a:off x="15418841" y="6298615"/>
            <a:ext cx="1440160" cy="1374859"/>
          </a:xfrm>
          <a:prstGeom prst="pie">
            <a:avLst>
              <a:gd name="adj1" fmla="val 21597760"/>
              <a:gd name="adj2" fmla="val 5380811"/>
            </a:avLst>
          </a:prstGeom>
          <a:solidFill>
            <a:srgbClr val="0171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不完整圆 36">
            <a:extLst>
              <a:ext uri="{FF2B5EF4-FFF2-40B4-BE49-F238E27FC236}">
                <a16:creationId xmlns:a16="http://schemas.microsoft.com/office/drawing/2014/main" id="{BEDFC65D-E8F3-76E4-ECF0-73FFD410057E}"/>
              </a:ext>
            </a:extLst>
          </p:cNvPr>
          <p:cNvSpPr/>
          <p:nvPr/>
        </p:nvSpPr>
        <p:spPr>
          <a:xfrm rot="16200000">
            <a:off x="28119849" y="6207967"/>
            <a:ext cx="1288831" cy="1536289"/>
          </a:xfrm>
          <a:prstGeom prst="pie">
            <a:avLst>
              <a:gd name="adj1" fmla="val 21597760"/>
              <a:gd name="adj2" fmla="val 5380811"/>
            </a:avLst>
          </a:prstGeom>
          <a:solidFill>
            <a:srgbClr val="0171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矩形 37">
            <a:extLst>
              <a:ext uri="{FF2B5EF4-FFF2-40B4-BE49-F238E27FC236}">
                <a16:creationId xmlns:a16="http://schemas.microsoft.com/office/drawing/2014/main" id="{24A9D131-BAB8-8D6D-075F-4F0453C4635B}"/>
              </a:ext>
            </a:extLst>
          </p:cNvPr>
          <p:cNvSpPr/>
          <p:nvPr/>
        </p:nvSpPr>
        <p:spPr>
          <a:xfrm>
            <a:off x="16107702" y="6332642"/>
            <a:ext cx="12704627" cy="720000"/>
          </a:xfrm>
          <a:prstGeom prst="rect">
            <a:avLst/>
          </a:prstGeom>
          <a:solidFill>
            <a:srgbClr val="0171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BD3C5FDB-3002-9662-42CE-45A792C6BDB0}"/>
              </a:ext>
            </a:extLst>
          </p:cNvPr>
          <p:cNvSpPr txBox="1"/>
          <p:nvPr/>
        </p:nvSpPr>
        <p:spPr>
          <a:xfrm>
            <a:off x="19261262" y="6524379"/>
            <a:ext cx="6397506" cy="923330"/>
          </a:xfrm>
          <a:prstGeom prst="rect">
            <a:avLst/>
          </a:prstGeom>
          <a:noFill/>
        </p:spPr>
        <p:txBody>
          <a:bodyPr wrap="square">
            <a:spAutoFit/>
          </a:bodyPr>
          <a:lstStyle/>
          <a:p>
            <a:pPr algn="ctr"/>
            <a:r>
              <a:rPr lang="en-US" altLang="zh-CN" sz="5400" b="1" dirty="0">
                <a:solidFill>
                  <a:schemeClr val="bg1"/>
                </a:solidFill>
              </a:rPr>
              <a:t>Experimental Results</a:t>
            </a:r>
            <a:endParaRPr lang="zh-CN" altLang="en-US" sz="5400" dirty="0">
              <a:solidFill>
                <a:schemeClr val="bg1"/>
              </a:solidFill>
            </a:endParaRPr>
          </a:p>
        </p:txBody>
      </p:sp>
      <p:pic>
        <p:nvPicPr>
          <p:cNvPr id="33" name="图形 32">
            <a:extLst>
              <a:ext uri="{FF2B5EF4-FFF2-40B4-BE49-F238E27FC236}">
                <a16:creationId xmlns:a16="http://schemas.microsoft.com/office/drawing/2014/main" id="{A7BD9B5B-0740-7164-F6F4-C1026BE2DF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789" y="404554"/>
            <a:ext cx="2159999" cy="2159999"/>
          </a:xfrm>
          <a:prstGeom prst="rect">
            <a:avLst/>
          </a:prstGeom>
        </p:spPr>
      </p:pic>
      <p:pic>
        <p:nvPicPr>
          <p:cNvPr id="42" name="图形 41">
            <a:extLst>
              <a:ext uri="{FF2B5EF4-FFF2-40B4-BE49-F238E27FC236}">
                <a16:creationId xmlns:a16="http://schemas.microsoft.com/office/drawing/2014/main" id="{A6750109-0DA6-CAFF-F2FE-982721C6D2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06490" y="350718"/>
            <a:ext cx="2135737" cy="2160000"/>
          </a:xfrm>
          <a:prstGeom prst="rect">
            <a:avLst/>
          </a:prstGeom>
        </p:spPr>
      </p:pic>
      <p:pic>
        <p:nvPicPr>
          <p:cNvPr id="44" name="图形 43">
            <a:extLst>
              <a:ext uri="{FF2B5EF4-FFF2-40B4-BE49-F238E27FC236}">
                <a16:creationId xmlns:a16="http://schemas.microsoft.com/office/drawing/2014/main" id="{49E04CA7-76A2-F650-05C6-6A98754F4F8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96807" y="2671251"/>
            <a:ext cx="2277551" cy="1800000"/>
          </a:xfrm>
          <a:prstGeom prst="rect">
            <a:avLst/>
          </a:prstGeom>
        </p:spPr>
      </p:pic>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B31756DF-017B-9DFA-FD3E-8D58D5D5C869}"/>
                  </a:ext>
                </a:extLst>
              </p:cNvPr>
              <p:cNvSpPr txBox="1"/>
              <p:nvPr/>
            </p:nvSpPr>
            <p:spPr>
              <a:xfrm>
                <a:off x="1913256" y="24171284"/>
                <a:ext cx="7937860" cy="830997"/>
              </a:xfrm>
              <a:prstGeom prst="rect">
                <a:avLst/>
              </a:prstGeom>
              <a:noFill/>
            </p:spPr>
            <p:txBody>
              <a:bodyPr wrap="square" rtlCol="0">
                <a:spAutoFit/>
              </a:bodyPr>
              <a:lstStyle/>
              <a:p>
                <a:pPr algn="just"/>
                <a:r>
                  <a:rPr lang="en-US" altLang="zh-CN" sz="2400" dirty="0"/>
                  <a:t>Fig. 2: Visualization of the bit allocation maps (first row) and </a:t>
                </a:r>
              </a:p>
              <a:p>
                <a:pPr algn="just"/>
                <a:r>
                  <a:rPr lang="en-US" altLang="zh-CN" sz="2400" dirty="0"/>
                  <a:t>power spectral density maps (second row) of the latent </a:t>
                </a:r>
                <a14:m>
                  <m:oMath xmlns:m="http://schemas.openxmlformats.org/officeDocument/2006/math">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𝑦</m:t>
                        </m:r>
                      </m:e>
                    </m:acc>
                  </m:oMath>
                </a14:m>
                <a:r>
                  <a:rPr lang="en-US" altLang="zh-CN" sz="2400" dirty="0"/>
                  <a:t>.</a:t>
                </a:r>
                <a:endParaRPr lang="zh-CN" altLang="en-US" sz="2400" dirty="0"/>
              </a:p>
            </p:txBody>
          </p:sp>
        </mc:Choice>
        <mc:Fallback xmlns="">
          <p:sp>
            <p:nvSpPr>
              <p:cNvPr id="46" name="文本框 45">
                <a:extLst>
                  <a:ext uri="{FF2B5EF4-FFF2-40B4-BE49-F238E27FC236}">
                    <a16:creationId xmlns:a16="http://schemas.microsoft.com/office/drawing/2014/main" id="{B31756DF-017B-9DFA-FD3E-8D58D5D5C869}"/>
                  </a:ext>
                </a:extLst>
              </p:cNvPr>
              <p:cNvSpPr txBox="1">
                <a:spLocks noRot="1" noChangeAspect="1" noMove="1" noResize="1" noEditPoints="1" noAdjustHandles="1" noChangeArrowheads="1" noChangeShapeType="1" noTextEdit="1"/>
              </p:cNvSpPr>
              <p:nvPr/>
            </p:nvSpPr>
            <p:spPr>
              <a:xfrm>
                <a:off x="1913256" y="24171284"/>
                <a:ext cx="7937860" cy="830997"/>
              </a:xfrm>
              <a:prstGeom prst="rect">
                <a:avLst/>
              </a:prstGeom>
              <a:blipFill>
                <a:blip r:embed="rId12"/>
                <a:stretch>
                  <a:fillRect l="-1229" t="-5882" b="-16176"/>
                </a:stretch>
              </a:blipFill>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id="{4AE091ED-505F-DED3-7B7B-EE5069D90CFA}"/>
              </a:ext>
            </a:extLst>
          </p:cNvPr>
          <p:cNvSpPr txBox="1"/>
          <p:nvPr/>
        </p:nvSpPr>
        <p:spPr>
          <a:xfrm>
            <a:off x="2806935" y="13284312"/>
            <a:ext cx="10009112" cy="461665"/>
          </a:xfrm>
          <a:prstGeom prst="rect">
            <a:avLst/>
          </a:prstGeom>
          <a:noFill/>
        </p:spPr>
        <p:txBody>
          <a:bodyPr wrap="square" rtlCol="0">
            <a:spAutoFit/>
          </a:bodyPr>
          <a:lstStyle/>
          <a:p>
            <a:r>
              <a:rPr lang="en-US" altLang="zh-CN" sz="2400" dirty="0"/>
              <a:t>Fig. 1: Our Adapt-ICMH framework and rate-accuracy performance comparison.</a:t>
            </a:r>
            <a:endParaRPr lang="zh-CN" altLang="en-US" sz="2400" dirty="0"/>
          </a:p>
        </p:txBody>
      </p:sp>
      <p:sp>
        <p:nvSpPr>
          <p:cNvPr id="49" name="文本框 48">
            <a:extLst>
              <a:ext uri="{FF2B5EF4-FFF2-40B4-BE49-F238E27FC236}">
                <a16:creationId xmlns:a16="http://schemas.microsoft.com/office/drawing/2014/main" id="{B0CE251E-A5A0-0FB4-07E5-BA5E014B45E2}"/>
              </a:ext>
            </a:extLst>
          </p:cNvPr>
          <p:cNvSpPr txBox="1"/>
          <p:nvPr/>
        </p:nvSpPr>
        <p:spPr>
          <a:xfrm>
            <a:off x="15641026" y="25076030"/>
            <a:ext cx="3852428" cy="646331"/>
          </a:xfrm>
          <a:prstGeom prst="rect">
            <a:avLst/>
          </a:prstGeom>
          <a:noFill/>
        </p:spPr>
        <p:txBody>
          <a:bodyPr wrap="square">
            <a:spAutoFit/>
          </a:bodyPr>
          <a:lstStyle/>
          <a:p>
            <a:pPr marL="571500" indent="-571500">
              <a:buFont typeface="Wingdings" panose="05000000000000000000" pitchFamily="2" charset="2"/>
              <a:buChar char="Ø"/>
            </a:pPr>
            <a:r>
              <a:rPr lang="en-US" altLang="zh-CN" sz="3600" b="1" dirty="0"/>
              <a:t>Visualization</a:t>
            </a:r>
            <a:endParaRPr lang="zh-CN" altLang="en-US" sz="3600" dirty="0"/>
          </a:p>
        </p:txBody>
      </p:sp>
      <p:sp>
        <p:nvSpPr>
          <p:cNvPr id="56" name="矩形: 圆角 55">
            <a:extLst>
              <a:ext uri="{FF2B5EF4-FFF2-40B4-BE49-F238E27FC236}">
                <a16:creationId xmlns:a16="http://schemas.microsoft.com/office/drawing/2014/main" id="{1C39EA75-8FAF-E8FC-7E62-81AD72C49009}"/>
              </a:ext>
            </a:extLst>
          </p:cNvPr>
          <p:cNvSpPr/>
          <p:nvPr/>
        </p:nvSpPr>
        <p:spPr>
          <a:xfrm>
            <a:off x="15371088" y="32984447"/>
            <a:ext cx="14113568" cy="5699498"/>
          </a:xfrm>
          <a:prstGeom prst="roundRect">
            <a:avLst>
              <a:gd name="adj" fmla="val 13082"/>
            </a:avLst>
          </a:prstGeom>
          <a:noFill/>
          <a:ln w="76200">
            <a:solidFill>
              <a:srgbClr val="0171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31945D14-C1CE-0FA2-B1D5-EE2163490AA2}"/>
              </a:ext>
            </a:extLst>
          </p:cNvPr>
          <p:cNvSpPr/>
          <p:nvPr/>
        </p:nvSpPr>
        <p:spPr>
          <a:xfrm>
            <a:off x="15371088" y="33628863"/>
            <a:ext cx="14113568" cy="720000"/>
          </a:xfrm>
          <a:prstGeom prst="rect">
            <a:avLst/>
          </a:prstGeom>
          <a:solidFill>
            <a:srgbClr val="0171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不完整圆 59">
            <a:extLst>
              <a:ext uri="{FF2B5EF4-FFF2-40B4-BE49-F238E27FC236}">
                <a16:creationId xmlns:a16="http://schemas.microsoft.com/office/drawing/2014/main" id="{1DEE9449-507C-9AA4-2AD9-BCBF308B353A}"/>
              </a:ext>
            </a:extLst>
          </p:cNvPr>
          <p:cNvSpPr/>
          <p:nvPr/>
        </p:nvSpPr>
        <p:spPr>
          <a:xfrm rot="10800000">
            <a:off x="15371088" y="32962860"/>
            <a:ext cx="1440160" cy="1374859"/>
          </a:xfrm>
          <a:prstGeom prst="pie">
            <a:avLst>
              <a:gd name="adj1" fmla="val 21597760"/>
              <a:gd name="adj2" fmla="val 5380811"/>
            </a:avLst>
          </a:prstGeom>
          <a:solidFill>
            <a:srgbClr val="0171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不完整圆 60">
            <a:extLst>
              <a:ext uri="{FF2B5EF4-FFF2-40B4-BE49-F238E27FC236}">
                <a16:creationId xmlns:a16="http://schemas.microsoft.com/office/drawing/2014/main" id="{EF663CE0-9A50-37BE-A5EF-1EE06D149840}"/>
              </a:ext>
            </a:extLst>
          </p:cNvPr>
          <p:cNvSpPr/>
          <p:nvPr/>
        </p:nvSpPr>
        <p:spPr>
          <a:xfrm rot="16200000">
            <a:off x="28072096" y="32872212"/>
            <a:ext cx="1288831" cy="1536289"/>
          </a:xfrm>
          <a:prstGeom prst="pie">
            <a:avLst>
              <a:gd name="adj1" fmla="val 21597760"/>
              <a:gd name="adj2" fmla="val 5380811"/>
            </a:avLst>
          </a:prstGeom>
          <a:solidFill>
            <a:srgbClr val="0171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矩形 61">
            <a:extLst>
              <a:ext uri="{FF2B5EF4-FFF2-40B4-BE49-F238E27FC236}">
                <a16:creationId xmlns:a16="http://schemas.microsoft.com/office/drawing/2014/main" id="{14A6BE14-70F7-83E5-BC0B-7A14A4967F4B}"/>
              </a:ext>
            </a:extLst>
          </p:cNvPr>
          <p:cNvSpPr/>
          <p:nvPr/>
        </p:nvSpPr>
        <p:spPr>
          <a:xfrm>
            <a:off x="16059949" y="32996887"/>
            <a:ext cx="12704627" cy="720000"/>
          </a:xfrm>
          <a:prstGeom prst="rect">
            <a:avLst/>
          </a:prstGeom>
          <a:solidFill>
            <a:srgbClr val="0171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705759CF-86DD-013C-8A09-2B9251045B50}"/>
              </a:ext>
            </a:extLst>
          </p:cNvPr>
          <p:cNvSpPr txBox="1"/>
          <p:nvPr/>
        </p:nvSpPr>
        <p:spPr>
          <a:xfrm>
            <a:off x="20501658" y="33163532"/>
            <a:ext cx="3852428" cy="923330"/>
          </a:xfrm>
          <a:prstGeom prst="rect">
            <a:avLst/>
          </a:prstGeom>
          <a:noFill/>
        </p:spPr>
        <p:txBody>
          <a:bodyPr wrap="square">
            <a:spAutoFit/>
          </a:bodyPr>
          <a:lstStyle/>
          <a:p>
            <a:pPr algn="ctr"/>
            <a:r>
              <a:rPr lang="en-US" altLang="zh-CN" sz="5400" b="1" dirty="0">
                <a:solidFill>
                  <a:schemeClr val="bg1"/>
                </a:solidFill>
              </a:rPr>
              <a:t>Conclusion</a:t>
            </a:r>
            <a:endParaRPr lang="zh-CN" altLang="en-US" sz="5400" dirty="0">
              <a:solidFill>
                <a:schemeClr val="bg1"/>
              </a:solidFill>
            </a:endParaRPr>
          </a:p>
        </p:txBody>
      </p:sp>
      <p:sp>
        <p:nvSpPr>
          <p:cNvPr id="68" name="文本框 67">
            <a:extLst>
              <a:ext uri="{FF2B5EF4-FFF2-40B4-BE49-F238E27FC236}">
                <a16:creationId xmlns:a16="http://schemas.microsoft.com/office/drawing/2014/main" id="{E08DCE84-B34F-8573-1C6C-C599F925BEF7}"/>
              </a:ext>
            </a:extLst>
          </p:cNvPr>
          <p:cNvSpPr txBox="1"/>
          <p:nvPr/>
        </p:nvSpPr>
        <p:spPr>
          <a:xfrm>
            <a:off x="15641026" y="17513449"/>
            <a:ext cx="11690670" cy="646331"/>
          </a:xfrm>
          <a:prstGeom prst="rect">
            <a:avLst/>
          </a:prstGeom>
          <a:noFill/>
        </p:spPr>
        <p:txBody>
          <a:bodyPr wrap="square">
            <a:spAutoFit/>
          </a:bodyPr>
          <a:lstStyle/>
          <a:p>
            <a:pPr marL="571500" indent="-571500">
              <a:buFont typeface="Wingdings" panose="05000000000000000000" pitchFamily="2" charset="2"/>
              <a:buChar char="Ø"/>
            </a:pPr>
            <a:r>
              <a:rPr lang="en-US" altLang="zh-CN" sz="3600" b="1" dirty="0"/>
              <a:t>Quantitative comparison with state-of-the-art methods</a:t>
            </a:r>
            <a:endParaRPr lang="zh-CN" altLang="en-US" sz="3600" dirty="0"/>
          </a:p>
        </p:txBody>
      </p:sp>
      <p:sp>
        <p:nvSpPr>
          <p:cNvPr id="69" name="文本框 68">
            <a:extLst>
              <a:ext uri="{FF2B5EF4-FFF2-40B4-BE49-F238E27FC236}">
                <a16:creationId xmlns:a16="http://schemas.microsoft.com/office/drawing/2014/main" id="{78299D99-80C6-5989-4B55-A75DB35E3FAF}"/>
              </a:ext>
            </a:extLst>
          </p:cNvPr>
          <p:cNvSpPr txBox="1"/>
          <p:nvPr/>
        </p:nvSpPr>
        <p:spPr>
          <a:xfrm>
            <a:off x="15636144" y="7720361"/>
            <a:ext cx="10446678" cy="646331"/>
          </a:xfrm>
          <a:prstGeom prst="rect">
            <a:avLst/>
          </a:prstGeom>
          <a:noFill/>
        </p:spPr>
        <p:txBody>
          <a:bodyPr wrap="square">
            <a:spAutoFit/>
          </a:bodyPr>
          <a:lstStyle/>
          <a:p>
            <a:pPr marL="571500" indent="-571500">
              <a:buFont typeface="Wingdings" panose="05000000000000000000" pitchFamily="2" charset="2"/>
              <a:buChar char="Ø"/>
            </a:pPr>
            <a:r>
              <a:rPr lang="en-US" altLang="zh-CN" sz="3600" b="1" dirty="0"/>
              <a:t>Rate-accuracy performance on different codecs</a:t>
            </a:r>
            <a:endParaRPr lang="zh-CN" altLang="en-US" sz="3600" dirty="0"/>
          </a:p>
        </p:txBody>
      </p:sp>
      <p:cxnSp>
        <p:nvCxnSpPr>
          <p:cNvPr id="3" name="直接连接符 2">
            <a:extLst>
              <a:ext uri="{FF2B5EF4-FFF2-40B4-BE49-F238E27FC236}">
                <a16:creationId xmlns:a16="http://schemas.microsoft.com/office/drawing/2014/main" id="{453AF0EB-7DB2-240F-CB91-18C332D2A0E6}"/>
              </a:ext>
            </a:extLst>
          </p:cNvPr>
          <p:cNvCxnSpPr>
            <a:cxnSpLocks/>
          </p:cNvCxnSpPr>
          <p:nvPr/>
        </p:nvCxnSpPr>
        <p:spPr>
          <a:xfrm>
            <a:off x="746915" y="39403881"/>
            <a:ext cx="28792291" cy="0"/>
          </a:xfrm>
          <a:prstGeom prst="line">
            <a:avLst/>
          </a:prstGeom>
          <a:ln w="76200">
            <a:solidFill>
              <a:srgbClr val="0171A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293A6069-A87D-774C-B95C-CFC10EC3DF61}"/>
              </a:ext>
            </a:extLst>
          </p:cNvPr>
          <p:cNvSpPr txBox="1"/>
          <p:nvPr/>
        </p:nvSpPr>
        <p:spPr>
          <a:xfrm>
            <a:off x="517788" y="39628667"/>
            <a:ext cx="5834841" cy="830997"/>
          </a:xfrm>
          <a:prstGeom prst="rect">
            <a:avLst/>
          </a:prstGeom>
          <a:noFill/>
        </p:spPr>
        <p:txBody>
          <a:bodyPr wrap="square">
            <a:spAutoFit/>
          </a:bodyPr>
          <a:lstStyle/>
          <a:p>
            <a:pPr algn="ctr"/>
            <a:r>
              <a:rPr lang="en-US" altLang="zh-CN" sz="4800" b="1" dirty="0">
                <a:solidFill>
                  <a:srgbClr val="0171A1"/>
                </a:solidFill>
              </a:rPr>
              <a:t>Acknowledgement</a:t>
            </a:r>
            <a:endParaRPr lang="zh-CN" altLang="en-US" sz="4800" dirty="0">
              <a:solidFill>
                <a:srgbClr val="0171A1"/>
              </a:solidFill>
            </a:endParaRPr>
          </a:p>
        </p:txBody>
      </p:sp>
      <p:sp>
        <p:nvSpPr>
          <p:cNvPr id="8" name="文本框 7">
            <a:extLst>
              <a:ext uri="{FF2B5EF4-FFF2-40B4-BE49-F238E27FC236}">
                <a16:creationId xmlns:a16="http://schemas.microsoft.com/office/drawing/2014/main" id="{279A016D-D9DE-71A8-74BB-B7BB7729EFC0}"/>
              </a:ext>
            </a:extLst>
          </p:cNvPr>
          <p:cNvSpPr txBox="1"/>
          <p:nvPr/>
        </p:nvSpPr>
        <p:spPr>
          <a:xfrm>
            <a:off x="1640982" y="40620285"/>
            <a:ext cx="12341018" cy="1815882"/>
          </a:xfrm>
          <a:prstGeom prst="rect">
            <a:avLst/>
          </a:prstGeom>
          <a:noFill/>
        </p:spPr>
        <p:txBody>
          <a:bodyPr wrap="square">
            <a:spAutoFit/>
          </a:bodyPr>
          <a:lstStyle/>
          <a:p>
            <a:pPr algn="just"/>
            <a:r>
              <a:rPr lang="en-US" altLang="zh-CN" sz="2800" dirty="0"/>
              <a:t>This work was supported in part by the National Natural Science Foundation of China under Grant 62125109, Grant 61931023, Grant 61932022, Grant 62371288, Grant 62320106003, Grant 62301299, Grant T2122024, Grant 62120106007, China Postdoctoral Innovation Talents Support Program (BX20230184).</a:t>
            </a:r>
            <a:endParaRPr lang="zh-CN" altLang="en-US" sz="2800" dirty="0"/>
          </a:p>
        </p:txBody>
      </p:sp>
      <p:sp>
        <p:nvSpPr>
          <p:cNvPr id="10" name="文本框 9">
            <a:extLst>
              <a:ext uri="{FF2B5EF4-FFF2-40B4-BE49-F238E27FC236}">
                <a16:creationId xmlns:a16="http://schemas.microsoft.com/office/drawing/2014/main" id="{C8E5FB77-0522-E738-9170-05E2A42507E4}"/>
              </a:ext>
            </a:extLst>
          </p:cNvPr>
          <p:cNvSpPr txBox="1"/>
          <p:nvPr/>
        </p:nvSpPr>
        <p:spPr>
          <a:xfrm>
            <a:off x="15425638" y="39628667"/>
            <a:ext cx="5834841" cy="830997"/>
          </a:xfrm>
          <a:prstGeom prst="rect">
            <a:avLst/>
          </a:prstGeom>
          <a:noFill/>
        </p:spPr>
        <p:txBody>
          <a:bodyPr wrap="square">
            <a:spAutoFit/>
          </a:bodyPr>
          <a:lstStyle/>
          <a:p>
            <a:pPr algn="ctr"/>
            <a:r>
              <a:rPr lang="en-US" altLang="zh-CN" sz="4800" b="1" dirty="0">
                <a:solidFill>
                  <a:srgbClr val="0171A1"/>
                </a:solidFill>
              </a:rPr>
              <a:t>More Information</a:t>
            </a:r>
            <a:endParaRPr lang="zh-CN" altLang="en-US" sz="4800" dirty="0">
              <a:solidFill>
                <a:srgbClr val="0171A1"/>
              </a:solidFill>
            </a:endParaRPr>
          </a:p>
        </p:txBody>
      </p:sp>
      <p:pic>
        <p:nvPicPr>
          <p:cNvPr id="15" name="图片 14">
            <a:extLst>
              <a:ext uri="{FF2B5EF4-FFF2-40B4-BE49-F238E27FC236}">
                <a16:creationId xmlns:a16="http://schemas.microsoft.com/office/drawing/2014/main" id="{B378559D-04BC-8586-0645-F1706BAAD8E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398942" y="40412193"/>
            <a:ext cx="1800000" cy="1800000"/>
          </a:xfrm>
          <a:prstGeom prst="rect">
            <a:avLst/>
          </a:prstGeom>
        </p:spPr>
      </p:pic>
      <p:pic>
        <p:nvPicPr>
          <p:cNvPr id="20" name="图片 19">
            <a:extLst>
              <a:ext uri="{FF2B5EF4-FFF2-40B4-BE49-F238E27FC236}">
                <a16:creationId xmlns:a16="http://schemas.microsoft.com/office/drawing/2014/main" id="{3247BF0E-A61A-C026-7255-51F5AFD496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738006" y="40412192"/>
            <a:ext cx="1800000" cy="1800000"/>
          </a:xfrm>
          <a:prstGeom prst="rect">
            <a:avLst/>
          </a:prstGeom>
        </p:spPr>
      </p:pic>
      <p:sp>
        <p:nvSpPr>
          <p:cNvPr id="25" name="文本框 24">
            <a:extLst>
              <a:ext uri="{FF2B5EF4-FFF2-40B4-BE49-F238E27FC236}">
                <a16:creationId xmlns:a16="http://schemas.microsoft.com/office/drawing/2014/main" id="{CF0A017A-307F-7DA6-D349-576FEAB7A983}"/>
              </a:ext>
            </a:extLst>
          </p:cNvPr>
          <p:cNvSpPr txBox="1"/>
          <p:nvPr/>
        </p:nvSpPr>
        <p:spPr>
          <a:xfrm>
            <a:off x="16316623" y="42049013"/>
            <a:ext cx="1962446" cy="523220"/>
          </a:xfrm>
          <a:prstGeom prst="rect">
            <a:avLst/>
          </a:prstGeom>
          <a:noFill/>
        </p:spPr>
        <p:txBody>
          <a:bodyPr wrap="square">
            <a:spAutoFit/>
          </a:bodyPr>
          <a:lstStyle/>
          <a:p>
            <a:pPr algn="ctr"/>
            <a:r>
              <a:rPr lang="en-US" altLang="zh-CN" sz="2800" b="1" dirty="0"/>
              <a:t>Paper Link</a:t>
            </a:r>
            <a:endParaRPr lang="zh-CN" altLang="en-US" sz="2800" dirty="0"/>
          </a:p>
        </p:txBody>
      </p:sp>
      <p:sp>
        <p:nvSpPr>
          <p:cNvPr id="41" name="文本框 40">
            <a:extLst>
              <a:ext uri="{FF2B5EF4-FFF2-40B4-BE49-F238E27FC236}">
                <a16:creationId xmlns:a16="http://schemas.microsoft.com/office/drawing/2014/main" id="{745C0079-DA85-E368-4DC1-AE99EDE46777}"/>
              </a:ext>
            </a:extLst>
          </p:cNvPr>
          <p:cNvSpPr txBox="1"/>
          <p:nvPr/>
        </p:nvSpPr>
        <p:spPr>
          <a:xfrm>
            <a:off x="20538006" y="40667051"/>
            <a:ext cx="3456384" cy="1129668"/>
          </a:xfrm>
          <a:prstGeom prst="rect">
            <a:avLst/>
          </a:prstGeom>
          <a:noFill/>
        </p:spPr>
        <p:txBody>
          <a:bodyPr wrap="square">
            <a:spAutoFit/>
          </a:bodyPr>
          <a:lstStyle/>
          <a:p>
            <a:pPr algn="ctr">
              <a:lnSpc>
                <a:spcPct val="125000"/>
              </a:lnSpc>
            </a:pPr>
            <a:r>
              <a:rPr lang="en-US" altLang="zh-CN" sz="2800" b="1" dirty="0"/>
              <a:t>Feel free to follow </a:t>
            </a:r>
            <a:r>
              <a:rPr lang="en-US" altLang="zh-CN" sz="2800" b="1" i="0" dirty="0">
                <a:solidFill>
                  <a:srgbClr val="0D0D0D"/>
                </a:solidFill>
                <a:effectLst/>
              </a:rPr>
              <a:t>and contact</a:t>
            </a:r>
            <a:r>
              <a:rPr lang="en-US" altLang="zh-CN" sz="2800" b="1" dirty="0"/>
              <a:t> MIN Lab!</a:t>
            </a:r>
            <a:endParaRPr lang="zh-CN" altLang="en-US" sz="2800" dirty="0"/>
          </a:p>
        </p:txBody>
      </p:sp>
      <p:cxnSp>
        <p:nvCxnSpPr>
          <p:cNvPr id="52" name="直接连接符 51">
            <a:extLst>
              <a:ext uri="{FF2B5EF4-FFF2-40B4-BE49-F238E27FC236}">
                <a16:creationId xmlns:a16="http://schemas.microsoft.com/office/drawing/2014/main" id="{9367474A-FD5E-62CF-2814-245AC343CADF}"/>
              </a:ext>
            </a:extLst>
          </p:cNvPr>
          <p:cNvCxnSpPr>
            <a:cxnSpLocks/>
          </p:cNvCxnSpPr>
          <p:nvPr/>
        </p:nvCxnSpPr>
        <p:spPr>
          <a:xfrm>
            <a:off x="15137606" y="39691913"/>
            <a:ext cx="794" cy="2880320"/>
          </a:xfrm>
          <a:prstGeom prst="line">
            <a:avLst/>
          </a:prstGeom>
          <a:ln w="57150"/>
        </p:spPr>
        <p:style>
          <a:lnRef idx="1">
            <a:schemeClr val="dk1"/>
          </a:lnRef>
          <a:fillRef idx="0">
            <a:schemeClr val="dk1"/>
          </a:fillRef>
          <a:effectRef idx="0">
            <a:schemeClr val="dk1"/>
          </a:effectRef>
          <a:fontRef idx="minor">
            <a:schemeClr val="tx1"/>
          </a:fontRef>
        </p:style>
      </p:cxnSp>
      <p:sp>
        <p:nvSpPr>
          <p:cNvPr id="65" name="云形 64">
            <a:extLst>
              <a:ext uri="{FF2B5EF4-FFF2-40B4-BE49-F238E27FC236}">
                <a16:creationId xmlns:a16="http://schemas.microsoft.com/office/drawing/2014/main" id="{8B7FDA5F-13CD-2DB2-DCFC-C1DD34F23F7F}"/>
              </a:ext>
            </a:extLst>
          </p:cNvPr>
          <p:cNvSpPr/>
          <p:nvPr/>
        </p:nvSpPr>
        <p:spPr>
          <a:xfrm>
            <a:off x="10732650" y="20177745"/>
            <a:ext cx="4065226" cy="3746263"/>
          </a:xfrm>
          <a:prstGeom prst="cloud">
            <a:avLst/>
          </a:prstGeom>
          <a:solidFill>
            <a:srgbClr val="FFE3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schemeClr val="tx1"/>
              </a:solidFill>
            </a:endParaRPr>
          </a:p>
        </p:txBody>
      </p:sp>
      <p:sp>
        <p:nvSpPr>
          <p:cNvPr id="66" name="文本框 65">
            <a:extLst>
              <a:ext uri="{FF2B5EF4-FFF2-40B4-BE49-F238E27FC236}">
                <a16:creationId xmlns:a16="http://schemas.microsoft.com/office/drawing/2014/main" id="{91EE599D-FEE5-6D78-087C-93519C3A8C0D}"/>
              </a:ext>
            </a:extLst>
          </p:cNvPr>
          <p:cNvSpPr txBox="1"/>
          <p:nvPr/>
        </p:nvSpPr>
        <p:spPr>
          <a:xfrm>
            <a:off x="11423823" y="20537785"/>
            <a:ext cx="2898855" cy="2923877"/>
          </a:xfrm>
          <a:prstGeom prst="rect">
            <a:avLst/>
          </a:prstGeom>
          <a:noFill/>
        </p:spPr>
        <p:txBody>
          <a:bodyPr wrap="square" rtlCol="0">
            <a:spAutoFit/>
          </a:bodyPr>
          <a:lstStyle/>
          <a:p>
            <a:r>
              <a:rPr lang="en-US" altLang="zh-CN" sz="2800" dirty="0"/>
              <a:t>Learned image compression has different </a:t>
            </a:r>
            <a:r>
              <a:rPr lang="en-US" altLang="zh-CN" sz="3600" b="1" dirty="0">
                <a:solidFill>
                  <a:srgbClr val="FF0000"/>
                </a:solidFill>
              </a:rPr>
              <a:t>spatial</a:t>
            </a:r>
            <a:r>
              <a:rPr lang="en-US" altLang="zh-CN" sz="3600" dirty="0"/>
              <a:t> </a:t>
            </a:r>
            <a:r>
              <a:rPr lang="en-US" altLang="zh-CN" sz="2800" dirty="0"/>
              <a:t>and </a:t>
            </a:r>
            <a:r>
              <a:rPr lang="en-US" altLang="zh-CN" sz="3600" b="1" dirty="0">
                <a:solidFill>
                  <a:srgbClr val="FF0000"/>
                </a:solidFill>
              </a:rPr>
              <a:t>frequency</a:t>
            </a:r>
            <a:r>
              <a:rPr lang="en-US" altLang="zh-CN" sz="2800" dirty="0"/>
              <a:t> preferences for different tasks</a:t>
            </a:r>
            <a:endParaRPr lang="zh-CN" altLang="en-US" sz="2800" dirty="0"/>
          </a:p>
        </p:txBody>
      </p:sp>
      <p:pic>
        <p:nvPicPr>
          <p:cNvPr id="70" name="图形 69" descr="箭头轻微弯曲">
            <a:extLst>
              <a:ext uri="{FF2B5EF4-FFF2-40B4-BE49-F238E27FC236}">
                <a16:creationId xmlns:a16="http://schemas.microsoft.com/office/drawing/2014/main" id="{0CF30723-F1D3-5D0B-E7E4-5689BC7A051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9199085" flipH="1">
            <a:off x="11282153" y="24068591"/>
            <a:ext cx="1692377" cy="849028"/>
          </a:xfrm>
          <a:prstGeom prst="rect">
            <a:avLst/>
          </a:prstGeom>
        </p:spPr>
      </p:pic>
      <p:sp>
        <p:nvSpPr>
          <p:cNvPr id="72" name="文本框 71">
            <a:extLst>
              <a:ext uri="{FF2B5EF4-FFF2-40B4-BE49-F238E27FC236}">
                <a16:creationId xmlns:a16="http://schemas.microsoft.com/office/drawing/2014/main" id="{F26116C0-EF21-541E-6F68-320E27D39FA7}"/>
              </a:ext>
            </a:extLst>
          </p:cNvPr>
          <p:cNvSpPr txBox="1"/>
          <p:nvPr/>
        </p:nvSpPr>
        <p:spPr>
          <a:xfrm>
            <a:off x="3719125" y="25002281"/>
            <a:ext cx="9361040" cy="646331"/>
          </a:xfrm>
          <a:prstGeom prst="rect">
            <a:avLst/>
          </a:prstGeom>
          <a:noFill/>
        </p:spPr>
        <p:txBody>
          <a:bodyPr wrap="square">
            <a:spAutoFit/>
          </a:bodyPr>
          <a:lstStyle/>
          <a:p>
            <a:r>
              <a:rPr lang="en-US" altLang="zh-CN" sz="3600" b="1" dirty="0"/>
              <a:t>S</a:t>
            </a:r>
            <a:r>
              <a:rPr lang="zh-CN" altLang="en-US" sz="3600" dirty="0"/>
              <a:t>patial-</a:t>
            </a:r>
            <a:r>
              <a:rPr lang="en-US" altLang="zh-CN" sz="3600" b="1" dirty="0"/>
              <a:t>F</a:t>
            </a:r>
            <a:r>
              <a:rPr lang="zh-CN" altLang="en-US" sz="3600" dirty="0"/>
              <a:t>requency </a:t>
            </a:r>
            <a:r>
              <a:rPr lang="en-US" altLang="zh-CN" sz="3600" b="1" dirty="0"/>
              <a:t>M</a:t>
            </a:r>
            <a:r>
              <a:rPr lang="zh-CN" altLang="en-US" sz="3600" dirty="0"/>
              <a:t>odulation </a:t>
            </a:r>
            <a:r>
              <a:rPr lang="en-US" altLang="zh-CN" sz="3600" b="1" dirty="0"/>
              <a:t>A</a:t>
            </a:r>
            <a:r>
              <a:rPr lang="zh-CN" altLang="en-US" sz="3600" dirty="0"/>
              <a:t>dapter </a:t>
            </a:r>
            <a:r>
              <a:rPr lang="en-US" altLang="zh-CN" sz="3600" dirty="0"/>
              <a:t>(</a:t>
            </a:r>
            <a:r>
              <a:rPr lang="en-US" altLang="zh-CN" sz="3600" b="1" dirty="0"/>
              <a:t>SFMA</a:t>
            </a:r>
            <a:r>
              <a:rPr lang="en-US" altLang="zh-CN" sz="3600" dirty="0"/>
              <a:t>)</a:t>
            </a:r>
            <a:endParaRPr lang="zh-CN" altLang="en-US" sz="3600" dirty="0"/>
          </a:p>
        </p:txBody>
      </p:sp>
      <p:sp>
        <p:nvSpPr>
          <p:cNvPr id="73" name="文本框 72">
            <a:extLst>
              <a:ext uri="{FF2B5EF4-FFF2-40B4-BE49-F238E27FC236}">
                <a16:creationId xmlns:a16="http://schemas.microsoft.com/office/drawing/2014/main" id="{3994AB18-9302-704B-17EA-8EBF7808C120}"/>
              </a:ext>
            </a:extLst>
          </p:cNvPr>
          <p:cNvSpPr txBox="1"/>
          <p:nvPr/>
        </p:nvSpPr>
        <p:spPr>
          <a:xfrm>
            <a:off x="1874672" y="19535871"/>
            <a:ext cx="2304256" cy="646331"/>
          </a:xfrm>
          <a:prstGeom prst="rect">
            <a:avLst/>
          </a:prstGeom>
          <a:noFill/>
        </p:spPr>
        <p:txBody>
          <a:bodyPr wrap="square">
            <a:spAutoFit/>
          </a:bodyPr>
          <a:lstStyle/>
          <a:p>
            <a:r>
              <a:rPr lang="en-US" altLang="zh-CN" sz="3600" b="1" dirty="0"/>
              <a:t>Motivation</a:t>
            </a:r>
            <a:endParaRPr lang="zh-CN" altLang="en-US" sz="3600" dirty="0"/>
          </a:p>
        </p:txBody>
      </p:sp>
      <p:pic>
        <p:nvPicPr>
          <p:cNvPr id="75" name="图形 74" descr="灯泡和齿轮">
            <a:extLst>
              <a:ext uri="{FF2B5EF4-FFF2-40B4-BE49-F238E27FC236}">
                <a16:creationId xmlns:a16="http://schemas.microsoft.com/office/drawing/2014/main" id="{396DFC98-2558-3640-172F-322B00605FF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63478" y="19446073"/>
            <a:ext cx="914400" cy="914400"/>
          </a:xfrm>
          <a:prstGeom prst="rect">
            <a:avLst/>
          </a:prstGeom>
        </p:spPr>
      </p:pic>
      <p:sp>
        <p:nvSpPr>
          <p:cNvPr id="77" name="文本框 76">
            <a:extLst>
              <a:ext uri="{FF2B5EF4-FFF2-40B4-BE49-F238E27FC236}">
                <a16:creationId xmlns:a16="http://schemas.microsoft.com/office/drawing/2014/main" id="{1A007B6A-8C0F-B0BF-006B-45A4D0FBE031}"/>
              </a:ext>
            </a:extLst>
          </p:cNvPr>
          <p:cNvSpPr txBox="1"/>
          <p:nvPr/>
        </p:nvSpPr>
        <p:spPr>
          <a:xfrm>
            <a:off x="1154666" y="7775526"/>
            <a:ext cx="13262860" cy="1384995"/>
          </a:xfrm>
          <a:prstGeom prst="rect">
            <a:avLst/>
          </a:prstGeom>
          <a:noFill/>
        </p:spPr>
        <p:txBody>
          <a:bodyPr wrap="square">
            <a:spAutoFit/>
          </a:bodyPr>
          <a:lstStyle/>
          <a:p>
            <a:pPr marL="457200" indent="-457200" algn="just">
              <a:buFont typeface="Wingdings" panose="05000000000000000000" pitchFamily="2" charset="2"/>
              <a:buChar char="l"/>
            </a:pPr>
            <a:r>
              <a:rPr lang="en-US" altLang="zh-CN" sz="2800" b="1" dirty="0"/>
              <a:t>I</a:t>
            </a:r>
            <a:r>
              <a:rPr lang="en-US" altLang="zh-CN" sz="2800" dirty="0"/>
              <a:t>mage </a:t>
            </a:r>
            <a:r>
              <a:rPr lang="en-US" altLang="zh-CN" sz="2800" b="1" dirty="0"/>
              <a:t>c</a:t>
            </a:r>
            <a:r>
              <a:rPr lang="en-US" altLang="zh-CN" sz="2800" dirty="0"/>
              <a:t>ompression for </a:t>
            </a:r>
            <a:r>
              <a:rPr lang="en-US" altLang="zh-CN" sz="2800" b="1" dirty="0"/>
              <a:t>m</a:t>
            </a:r>
            <a:r>
              <a:rPr lang="en-US" altLang="zh-CN" sz="2800" dirty="0"/>
              <a:t>achine and </a:t>
            </a:r>
            <a:r>
              <a:rPr lang="en-US" altLang="zh-CN" sz="2800" b="1" dirty="0"/>
              <a:t>h</a:t>
            </a:r>
            <a:r>
              <a:rPr lang="en-US" altLang="zh-CN" sz="2800" dirty="0"/>
              <a:t>uman vision (</a:t>
            </a:r>
            <a:r>
              <a:rPr lang="en-US" altLang="zh-CN" sz="2800" b="1" dirty="0"/>
              <a:t>ICMH</a:t>
            </a:r>
            <a:r>
              <a:rPr lang="en-US" altLang="zh-CN" sz="2800" dirty="0"/>
              <a:t>) has gained increasing attention in recent years. Existing ICMH methods are limited by high training and storage overheads due to heavy design of task-specific networks.</a:t>
            </a:r>
            <a:endParaRPr lang="zh-CN" altLang="en-US" sz="2800" dirty="0"/>
          </a:p>
        </p:txBody>
      </p:sp>
      <p:sp>
        <p:nvSpPr>
          <p:cNvPr id="79" name="文本框 78">
            <a:extLst>
              <a:ext uri="{FF2B5EF4-FFF2-40B4-BE49-F238E27FC236}">
                <a16:creationId xmlns:a16="http://schemas.microsoft.com/office/drawing/2014/main" id="{1891D1BD-17D1-603A-7439-410FDD63A3E8}"/>
              </a:ext>
            </a:extLst>
          </p:cNvPr>
          <p:cNvSpPr txBox="1"/>
          <p:nvPr/>
        </p:nvSpPr>
        <p:spPr>
          <a:xfrm>
            <a:off x="1154667" y="14475753"/>
            <a:ext cx="13262860" cy="2677656"/>
          </a:xfrm>
          <a:prstGeom prst="rect">
            <a:avLst/>
          </a:prstGeom>
          <a:noFill/>
        </p:spPr>
        <p:txBody>
          <a:bodyPr wrap="square">
            <a:spAutoFit/>
          </a:bodyPr>
          <a:lstStyle/>
          <a:p>
            <a:pPr marL="457200" indent="-457200" algn="just">
              <a:buFont typeface="Wingdings" panose="05000000000000000000" pitchFamily="2" charset="2"/>
              <a:buChar char="l"/>
            </a:pPr>
            <a:r>
              <a:rPr lang="en-US" altLang="zh-CN" sz="2800" dirty="0"/>
              <a:t>We develop a novel lightweight adapter-based tuning framework </a:t>
            </a:r>
            <a:r>
              <a:rPr lang="en-US" altLang="zh-CN" sz="2800" b="1" dirty="0"/>
              <a:t>Adapt-ICMH</a:t>
            </a:r>
            <a:r>
              <a:rPr lang="en-US" altLang="zh-CN" sz="2800" dirty="0"/>
              <a:t>, that better balances task performance and bitrates with reduced overheads.</a:t>
            </a:r>
          </a:p>
          <a:p>
            <a:pPr marL="457200" indent="-457200" algn="just">
              <a:buFont typeface="Wingdings" panose="05000000000000000000" pitchFamily="2" charset="2"/>
              <a:buChar char="l"/>
            </a:pPr>
            <a:r>
              <a:rPr lang="en-US" altLang="zh-CN" sz="2800" dirty="0"/>
              <a:t>We propose a </a:t>
            </a:r>
            <a:r>
              <a:rPr lang="en-US" altLang="zh-CN" sz="2800" b="1" dirty="0"/>
              <a:t>s</a:t>
            </a:r>
            <a:r>
              <a:rPr lang="en-US" altLang="zh-CN" sz="2800" dirty="0"/>
              <a:t>patial-</a:t>
            </a:r>
            <a:r>
              <a:rPr lang="en-US" altLang="zh-CN" sz="2800" b="1" dirty="0"/>
              <a:t>f</a:t>
            </a:r>
            <a:r>
              <a:rPr lang="en-US" altLang="zh-CN" sz="2800" dirty="0"/>
              <a:t>requency </a:t>
            </a:r>
            <a:r>
              <a:rPr lang="en-US" altLang="zh-CN" sz="2800" b="1" dirty="0"/>
              <a:t>m</a:t>
            </a:r>
            <a:r>
              <a:rPr lang="en-US" altLang="zh-CN" sz="2800" dirty="0"/>
              <a:t>odulation </a:t>
            </a:r>
            <a:r>
              <a:rPr lang="en-US" altLang="zh-CN" sz="2800" b="1" dirty="0"/>
              <a:t>a</a:t>
            </a:r>
            <a:r>
              <a:rPr lang="en-US" altLang="zh-CN" sz="2800" dirty="0"/>
              <a:t>dapter (</a:t>
            </a:r>
            <a:r>
              <a:rPr lang="en-US" altLang="zh-CN" sz="2800" b="1" dirty="0"/>
              <a:t>SFMA</a:t>
            </a:r>
            <a:r>
              <a:rPr lang="en-US" altLang="zh-CN" sz="2800" dirty="0"/>
              <a:t>) to characterize the spatial and frequency domain preferences in different machine vision tasks.</a:t>
            </a:r>
          </a:p>
          <a:p>
            <a:pPr marL="457200" indent="-457200" algn="just">
              <a:buFont typeface="Wingdings" panose="05000000000000000000" pitchFamily="2" charset="2"/>
              <a:buChar char="l"/>
            </a:pPr>
            <a:r>
              <a:rPr lang="en-US" altLang="zh-CN" sz="2800" dirty="0"/>
              <a:t>The proposed SFMA is plug-and-play and compatible with almost all existing learned image compression models to achieve ICMH.</a:t>
            </a:r>
          </a:p>
        </p:txBody>
      </p:sp>
      <p:sp>
        <p:nvSpPr>
          <p:cNvPr id="80" name="文本框 79">
            <a:extLst>
              <a:ext uri="{FF2B5EF4-FFF2-40B4-BE49-F238E27FC236}">
                <a16:creationId xmlns:a16="http://schemas.microsoft.com/office/drawing/2014/main" id="{2A317313-7A89-56E1-3E32-155671054230}"/>
              </a:ext>
            </a:extLst>
          </p:cNvPr>
          <p:cNvSpPr txBox="1"/>
          <p:nvPr/>
        </p:nvSpPr>
        <p:spPr>
          <a:xfrm>
            <a:off x="1154666" y="13823564"/>
            <a:ext cx="2927167" cy="646331"/>
          </a:xfrm>
          <a:prstGeom prst="rect">
            <a:avLst/>
          </a:prstGeom>
          <a:noFill/>
        </p:spPr>
        <p:txBody>
          <a:bodyPr wrap="square">
            <a:spAutoFit/>
          </a:bodyPr>
          <a:lstStyle/>
          <a:p>
            <a:r>
              <a:rPr lang="en-US" altLang="zh-CN" sz="3600" b="1" dirty="0"/>
              <a:t>Contributions</a:t>
            </a:r>
            <a:endParaRPr lang="zh-CN" altLang="en-US" sz="3600" dirty="0"/>
          </a:p>
        </p:txBody>
      </p:sp>
      <p:sp>
        <p:nvSpPr>
          <p:cNvPr id="4" name="文本框 3">
            <a:extLst>
              <a:ext uri="{FF2B5EF4-FFF2-40B4-BE49-F238E27FC236}">
                <a16:creationId xmlns:a16="http://schemas.microsoft.com/office/drawing/2014/main" id="{29B3D196-A813-B6F3-E559-86CEF2CEE2FF}"/>
              </a:ext>
            </a:extLst>
          </p:cNvPr>
          <p:cNvSpPr txBox="1"/>
          <p:nvPr/>
        </p:nvSpPr>
        <p:spPr>
          <a:xfrm>
            <a:off x="1154667" y="34243133"/>
            <a:ext cx="13262859" cy="3108543"/>
          </a:xfrm>
          <a:prstGeom prst="rect">
            <a:avLst/>
          </a:prstGeom>
          <a:noFill/>
        </p:spPr>
        <p:txBody>
          <a:bodyPr wrap="square">
            <a:spAutoFit/>
          </a:bodyPr>
          <a:lstStyle/>
          <a:p>
            <a:pPr marL="457200" indent="-457200" algn="just">
              <a:buFont typeface="Wingdings" panose="05000000000000000000" pitchFamily="2" charset="2"/>
              <a:buChar char="l"/>
            </a:pPr>
            <a:r>
              <a:rPr lang="en-US" altLang="zh-CN" sz="2800" dirty="0"/>
              <a:t>The proposed SFMA consists of two </a:t>
            </a:r>
            <a:r>
              <a:rPr lang="en-US" altLang="zh-CN" sz="2800" b="1" dirty="0"/>
              <a:t>parallel</a:t>
            </a:r>
            <a:r>
              <a:rPr lang="en-US" altLang="zh-CN" sz="2800" dirty="0"/>
              <a:t> sub-modules, i.e., a spatial modulation adapter (</a:t>
            </a:r>
            <a:r>
              <a:rPr lang="en-US" altLang="zh-CN" sz="2800" b="1" dirty="0"/>
              <a:t>SMA</a:t>
            </a:r>
            <a:r>
              <a:rPr lang="en-US" altLang="zh-CN" sz="2800" dirty="0"/>
              <a:t>) and a frequency modulation adapter (</a:t>
            </a:r>
            <a:r>
              <a:rPr lang="en-US" altLang="zh-CN" sz="2800" b="1" dirty="0"/>
              <a:t>FMA</a:t>
            </a:r>
            <a:r>
              <a:rPr lang="en-US" altLang="zh-CN" sz="2800" dirty="0"/>
              <a:t>).</a:t>
            </a:r>
          </a:p>
          <a:p>
            <a:pPr marL="457200" indent="-457200" algn="just">
              <a:buFont typeface="Wingdings" panose="05000000000000000000" pitchFamily="2" charset="2"/>
              <a:buChar char="l"/>
            </a:pPr>
            <a:r>
              <a:rPr lang="en-US" altLang="zh-CN" sz="2800" dirty="0"/>
              <a:t>FMA eliminates frequency redundancies and amplifies the important frequency components for machine vision tasks. SMA guides the codec to focus more on the semantic region and reduce the spatial redundancies in the background.</a:t>
            </a:r>
          </a:p>
          <a:p>
            <a:pPr marL="457200" indent="-457200" algn="just">
              <a:buFont typeface="Wingdings" panose="05000000000000000000" pitchFamily="2" charset="2"/>
              <a:buChar char="l"/>
            </a:pPr>
            <a:r>
              <a:rPr lang="en-US" altLang="zh-CN" sz="2800" dirty="0"/>
              <a:t>During the adaptation to the machine vision task, the base codec is frozen and only these adapters are trainable.</a:t>
            </a:r>
            <a:endParaRPr lang="zh-CN" altLang="en-US" sz="2800" dirty="0"/>
          </a:p>
        </p:txBody>
      </p:sp>
      <p:sp>
        <p:nvSpPr>
          <p:cNvPr id="6" name="文本框 5">
            <a:extLst>
              <a:ext uri="{FF2B5EF4-FFF2-40B4-BE49-F238E27FC236}">
                <a16:creationId xmlns:a16="http://schemas.microsoft.com/office/drawing/2014/main" id="{96889E34-2162-3B74-66A2-FD961C39F351}"/>
              </a:ext>
            </a:extLst>
          </p:cNvPr>
          <p:cNvSpPr txBox="1"/>
          <p:nvPr/>
        </p:nvSpPr>
        <p:spPr>
          <a:xfrm>
            <a:off x="2817453" y="33760844"/>
            <a:ext cx="10009112" cy="461665"/>
          </a:xfrm>
          <a:prstGeom prst="rect">
            <a:avLst/>
          </a:prstGeom>
          <a:noFill/>
        </p:spPr>
        <p:txBody>
          <a:bodyPr wrap="square" rtlCol="0">
            <a:spAutoFit/>
          </a:bodyPr>
          <a:lstStyle/>
          <a:p>
            <a:pPr algn="ctr"/>
            <a:r>
              <a:rPr lang="en-US" altLang="zh-CN" sz="2400" dirty="0"/>
              <a:t>Fig. 3: Overview of our proposed Adapt-ICMH framework.</a:t>
            </a:r>
            <a:endParaRPr lang="zh-CN" altLang="en-US" sz="2400" dirty="0"/>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41B3E77B-11AD-2463-6D0D-C34FE3FA10DA}"/>
                  </a:ext>
                </a:extLst>
              </p:cNvPr>
              <p:cNvSpPr txBox="1"/>
              <p:nvPr/>
            </p:nvSpPr>
            <p:spPr>
              <a:xfrm>
                <a:off x="2142159" y="37589700"/>
                <a:ext cx="5009769"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600" i="1" smtClean="0">
                          <a:latin typeface="Cambria Math" panose="02040503050406030204" pitchFamily="18" charset="0"/>
                          <a:ea typeface="Cambria Math" panose="02040503050406030204" pitchFamily="18" charset="0"/>
                        </a:rPr>
                        <m:t>ℒ</m:t>
                      </m:r>
                      <m:r>
                        <a:rPr lang="en-US" altLang="zh-CN" sz="3600" i="1" smtClean="0">
                          <a:latin typeface="Cambria Math" panose="02040503050406030204" pitchFamily="18" charset="0"/>
                          <a:ea typeface="Cambria Math" panose="02040503050406030204" pitchFamily="18" charset="0"/>
                        </a:rPr>
                        <m:t>=</m:t>
                      </m:r>
                      <m:r>
                        <a:rPr lang="en-US" altLang="zh-CN" sz="3600" i="1" smtClean="0">
                          <a:latin typeface="Cambria Math" panose="02040503050406030204" pitchFamily="18" charset="0"/>
                          <a:ea typeface="Cambria Math" panose="02040503050406030204" pitchFamily="18" charset="0"/>
                        </a:rPr>
                        <m:t>ℛ</m:t>
                      </m:r>
                      <m:r>
                        <a:rPr lang="en-US" altLang="zh-CN" sz="3600" i="1" smtClean="0">
                          <a:latin typeface="Cambria Math" panose="02040503050406030204" pitchFamily="18" charset="0"/>
                          <a:ea typeface="Cambria Math" panose="02040503050406030204" pitchFamily="18" charset="0"/>
                        </a:rPr>
                        <m:t>+</m:t>
                      </m:r>
                      <m:r>
                        <a:rPr lang="zh-CN" altLang="en-US" sz="3600" i="1">
                          <a:latin typeface="Cambria Math" panose="02040503050406030204" pitchFamily="18" charset="0"/>
                          <a:ea typeface="Cambria Math" panose="02040503050406030204" pitchFamily="18" charset="0"/>
                        </a:rPr>
                        <m:t>𝜆</m:t>
                      </m:r>
                      <m:r>
                        <a:rPr lang="zh-CN" altLang="en-US" sz="3600" i="1">
                          <a:latin typeface="Cambria Math" panose="02040503050406030204" pitchFamily="18" charset="0"/>
                          <a:ea typeface="Cambria Math" panose="02040503050406030204" pitchFamily="18" charset="0"/>
                        </a:rPr>
                        <m:t>⋅</m:t>
                      </m:r>
                      <m:r>
                        <a:rPr lang="zh-CN" altLang="en-US" sz="3600" i="1">
                          <a:latin typeface="Cambria Math" panose="02040503050406030204" pitchFamily="18" charset="0"/>
                          <a:ea typeface="Cambria Math" panose="02040503050406030204" pitchFamily="18" charset="0"/>
                        </a:rPr>
                        <m:t>𝒟</m:t>
                      </m:r>
                      <m:r>
                        <a:rPr lang="en-US" altLang="zh-CN" sz="3600" i="1">
                          <a:latin typeface="Cambria Math" panose="02040503050406030204" pitchFamily="18" charset="0"/>
                          <a:ea typeface="Cambria Math" panose="02040503050406030204" pitchFamily="18" charset="0"/>
                        </a:rPr>
                        <m:t>(</m:t>
                      </m:r>
                      <m:r>
                        <a:rPr lang="en-US" altLang="zh-CN" sz="3600" i="1">
                          <a:latin typeface="Cambria Math" panose="02040503050406030204" pitchFamily="18" charset="0"/>
                          <a:ea typeface="Cambria Math" panose="02040503050406030204" pitchFamily="18" charset="0"/>
                        </a:rPr>
                        <m:t>𝑥</m:t>
                      </m:r>
                      <m:r>
                        <a:rPr lang="en-US" altLang="zh-CN" sz="3600" i="1">
                          <a:latin typeface="Cambria Math" panose="02040503050406030204" pitchFamily="18" charset="0"/>
                          <a:ea typeface="Cambria Math" panose="02040503050406030204" pitchFamily="18" charset="0"/>
                        </a:rPr>
                        <m:t>,</m:t>
                      </m:r>
                      <m:acc>
                        <m:accPr>
                          <m:chr m:val="̂"/>
                          <m:ctrlPr>
                            <a:rPr lang="en-US" altLang="zh-CN" sz="3600" i="1">
                              <a:latin typeface="Cambria Math" panose="02040503050406030204" pitchFamily="18" charset="0"/>
                              <a:ea typeface="Cambria Math" panose="02040503050406030204" pitchFamily="18" charset="0"/>
                            </a:rPr>
                          </m:ctrlPr>
                        </m:accPr>
                        <m:e>
                          <m:r>
                            <a:rPr lang="en-US" altLang="zh-CN" sz="3600" i="1">
                              <a:latin typeface="Cambria Math" panose="02040503050406030204" pitchFamily="18" charset="0"/>
                              <a:ea typeface="Cambria Math" panose="02040503050406030204" pitchFamily="18" charset="0"/>
                            </a:rPr>
                            <m:t>𝑥</m:t>
                          </m:r>
                        </m:e>
                      </m:acc>
                      <m:r>
                        <a:rPr lang="en-US" altLang="zh-CN" sz="3600" i="1">
                          <a:latin typeface="Cambria Math" panose="02040503050406030204" pitchFamily="18" charset="0"/>
                          <a:ea typeface="Cambria Math" panose="02040503050406030204" pitchFamily="18" charset="0"/>
                        </a:rPr>
                        <m:t>;</m:t>
                      </m:r>
                      <m:r>
                        <a:rPr lang="zh-CN" altLang="en-US" sz="3600" i="1">
                          <a:latin typeface="Cambria Math" panose="02040503050406030204" pitchFamily="18" charset="0"/>
                          <a:ea typeface="Cambria Math" panose="02040503050406030204" pitchFamily="18" charset="0"/>
                        </a:rPr>
                        <m:t>𝒢</m:t>
                      </m:r>
                      <m:r>
                        <a:rPr lang="en-US" altLang="zh-CN" sz="3600" b="0" i="1" smtClean="0">
                          <a:latin typeface="Cambria Math" panose="02040503050406030204" pitchFamily="18" charset="0"/>
                          <a:ea typeface="Cambria Math" panose="02040503050406030204" pitchFamily="18" charset="0"/>
                        </a:rPr>
                        <m:t>)</m:t>
                      </m:r>
                    </m:oMath>
                  </m:oMathPara>
                </a14:m>
                <a:endParaRPr lang="zh-CN" altLang="en-US" sz="3600" dirty="0"/>
              </a:p>
            </p:txBody>
          </p:sp>
        </mc:Choice>
        <mc:Fallback xmlns="">
          <p:sp>
            <p:nvSpPr>
              <p:cNvPr id="43" name="文本框 42">
                <a:extLst>
                  <a:ext uri="{FF2B5EF4-FFF2-40B4-BE49-F238E27FC236}">
                    <a16:creationId xmlns:a16="http://schemas.microsoft.com/office/drawing/2014/main" id="{41B3E77B-11AD-2463-6D0D-C34FE3FA10DA}"/>
                  </a:ext>
                </a:extLst>
              </p:cNvPr>
              <p:cNvSpPr txBox="1">
                <a:spLocks noRot="1" noChangeAspect="1" noMove="1" noResize="1" noEditPoints="1" noAdjustHandles="1" noChangeArrowheads="1" noChangeShapeType="1" noTextEdit="1"/>
              </p:cNvSpPr>
              <p:nvPr/>
            </p:nvSpPr>
            <p:spPr>
              <a:xfrm>
                <a:off x="2142159" y="37589700"/>
                <a:ext cx="5009769" cy="646331"/>
              </a:xfrm>
              <a:prstGeom prst="rect">
                <a:avLst/>
              </a:prstGeom>
              <a:blipFill>
                <a:blip r:embed="rId21"/>
                <a:stretch>
                  <a:fillRect/>
                </a:stretch>
              </a:blipFill>
            </p:spPr>
            <p:txBody>
              <a:bodyPr/>
              <a:lstStyle/>
              <a:p>
                <a:r>
                  <a:rPr lang="zh-CN" altLang="en-US">
                    <a:noFill/>
                  </a:rPr>
                  <a:t> </a:t>
                </a:r>
              </a:p>
            </p:txBody>
          </p:sp>
        </mc:Fallback>
      </mc:AlternateContent>
      <p:pic>
        <p:nvPicPr>
          <p:cNvPr id="45" name="图形 44" descr="箭头轻微弯曲">
            <a:extLst>
              <a:ext uri="{FF2B5EF4-FFF2-40B4-BE49-F238E27FC236}">
                <a16:creationId xmlns:a16="http://schemas.microsoft.com/office/drawing/2014/main" id="{0EE22679-176B-726E-9539-16BA13A12C2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89228" y="37507263"/>
            <a:ext cx="1337633" cy="811205"/>
          </a:xfrm>
          <a:prstGeom prst="rect">
            <a:avLst/>
          </a:prstGeom>
        </p:spPr>
      </p:pic>
      <p:sp>
        <p:nvSpPr>
          <p:cNvPr id="50" name="文本框 49">
            <a:extLst>
              <a:ext uri="{FF2B5EF4-FFF2-40B4-BE49-F238E27FC236}">
                <a16:creationId xmlns:a16="http://schemas.microsoft.com/office/drawing/2014/main" id="{00DA61DB-7300-ED51-F9B7-7679F5EC3C23}"/>
              </a:ext>
            </a:extLst>
          </p:cNvPr>
          <p:cNvSpPr txBox="1"/>
          <p:nvPr/>
        </p:nvSpPr>
        <p:spPr>
          <a:xfrm>
            <a:off x="8834102" y="37589700"/>
            <a:ext cx="5179442" cy="646331"/>
          </a:xfrm>
          <a:prstGeom prst="rect">
            <a:avLst/>
          </a:prstGeom>
          <a:noFill/>
        </p:spPr>
        <p:txBody>
          <a:bodyPr wrap="square">
            <a:spAutoFit/>
          </a:bodyPr>
          <a:lstStyle/>
          <a:p>
            <a:r>
              <a:rPr lang="en-US" altLang="zh-CN" sz="3600" b="1" dirty="0"/>
              <a:t>Efficient tuning for ICMH</a:t>
            </a:r>
            <a:endParaRPr lang="zh-CN" altLang="en-US" sz="3600" dirty="0"/>
          </a:p>
        </p:txBody>
      </p:sp>
      <p:grpSp>
        <p:nvGrpSpPr>
          <p:cNvPr id="108" name="组合 107">
            <a:extLst>
              <a:ext uri="{FF2B5EF4-FFF2-40B4-BE49-F238E27FC236}">
                <a16:creationId xmlns:a16="http://schemas.microsoft.com/office/drawing/2014/main" id="{4553CD15-99E5-E48D-B27E-8EE7E096B874}"/>
              </a:ext>
            </a:extLst>
          </p:cNvPr>
          <p:cNvGrpSpPr/>
          <p:nvPr/>
        </p:nvGrpSpPr>
        <p:grpSpPr>
          <a:xfrm>
            <a:off x="17368447" y="18048817"/>
            <a:ext cx="10185374" cy="5187733"/>
            <a:chOff x="17367328" y="18048817"/>
            <a:chExt cx="10185374" cy="5187733"/>
          </a:xfrm>
        </p:grpSpPr>
        <p:pic>
          <p:nvPicPr>
            <p:cNvPr id="107" name="图片 106">
              <a:extLst>
                <a:ext uri="{FF2B5EF4-FFF2-40B4-BE49-F238E27FC236}">
                  <a16:creationId xmlns:a16="http://schemas.microsoft.com/office/drawing/2014/main" id="{6174D904-9CD6-B7B7-4D71-EA2DB5D0F49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7367328" y="18048817"/>
              <a:ext cx="10185374" cy="5187733"/>
            </a:xfrm>
            <a:prstGeom prst="rect">
              <a:avLst/>
            </a:prstGeom>
          </p:spPr>
        </p:pic>
        <p:sp>
          <p:nvSpPr>
            <p:cNvPr id="55" name="矩形 54">
              <a:extLst>
                <a:ext uri="{FF2B5EF4-FFF2-40B4-BE49-F238E27FC236}">
                  <a16:creationId xmlns:a16="http://schemas.microsoft.com/office/drawing/2014/main" id="{85060B52-C881-D368-F8B0-B76A6439D009}"/>
                </a:ext>
              </a:extLst>
            </p:cNvPr>
            <p:cNvSpPr/>
            <p:nvPr/>
          </p:nvSpPr>
          <p:spPr>
            <a:xfrm>
              <a:off x="17507281" y="20113303"/>
              <a:ext cx="9964800" cy="244800"/>
            </a:xfrm>
            <a:prstGeom prst="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730D6FC3-B86C-F602-CD2C-FB285041F31C}"/>
                </a:ext>
              </a:extLst>
            </p:cNvPr>
            <p:cNvSpPr/>
            <p:nvPr/>
          </p:nvSpPr>
          <p:spPr>
            <a:xfrm>
              <a:off x="17507281" y="21503632"/>
              <a:ext cx="9964800" cy="244800"/>
            </a:xfrm>
            <a:prstGeom prst="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3D70FE31-287C-93E8-7684-738DB1AA47B2}"/>
                </a:ext>
              </a:extLst>
            </p:cNvPr>
            <p:cNvSpPr/>
            <p:nvPr/>
          </p:nvSpPr>
          <p:spPr>
            <a:xfrm>
              <a:off x="17507346" y="22893961"/>
              <a:ext cx="9964800" cy="244800"/>
            </a:xfrm>
            <a:prstGeom prst="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1" name="文本框 70">
            <a:extLst>
              <a:ext uri="{FF2B5EF4-FFF2-40B4-BE49-F238E27FC236}">
                <a16:creationId xmlns:a16="http://schemas.microsoft.com/office/drawing/2014/main" id="{BD4ABCF0-5302-6F6B-08A0-EC1251ECF923}"/>
              </a:ext>
            </a:extLst>
          </p:cNvPr>
          <p:cNvSpPr txBox="1"/>
          <p:nvPr/>
        </p:nvSpPr>
        <p:spPr>
          <a:xfrm>
            <a:off x="16170073" y="17051784"/>
            <a:ext cx="12611104" cy="461665"/>
          </a:xfrm>
          <a:prstGeom prst="rect">
            <a:avLst/>
          </a:prstGeom>
          <a:noFill/>
        </p:spPr>
        <p:txBody>
          <a:bodyPr wrap="square" rtlCol="0">
            <a:spAutoFit/>
          </a:bodyPr>
          <a:lstStyle/>
          <a:p>
            <a:r>
              <a:rPr lang="en-US" altLang="zh-CN" sz="2400" dirty="0"/>
              <a:t>Fig. 4: Rate-Accuracy performance comparison under different base codecs and machine vision tasks.</a:t>
            </a:r>
            <a:endParaRPr lang="zh-CN" altLang="en-US" sz="2400" dirty="0"/>
          </a:p>
        </p:txBody>
      </p:sp>
      <p:sp>
        <p:nvSpPr>
          <p:cNvPr id="76" name="文本框 75">
            <a:extLst>
              <a:ext uri="{FF2B5EF4-FFF2-40B4-BE49-F238E27FC236}">
                <a16:creationId xmlns:a16="http://schemas.microsoft.com/office/drawing/2014/main" id="{BF11BF7D-2E01-3695-8103-F377EAA96201}"/>
              </a:ext>
            </a:extLst>
          </p:cNvPr>
          <p:cNvSpPr txBox="1"/>
          <p:nvPr/>
        </p:nvSpPr>
        <p:spPr>
          <a:xfrm>
            <a:off x="15869932" y="23202081"/>
            <a:ext cx="12912117" cy="1815882"/>
          </a:xfrm>
          <a:prstGeom prst="rect">
            <a:avLst/>
          </a:prstGeom>
          <a:noFill/>
        </p:spPr>
        <p:txBody>
          <a:bodyPr wrap="square">
            <a:spAutoFit/>
          </a:bodyPr>
          <a:lstStyle/>
          <a:p>
            <a:pPr marL="457200" indent="-457200" algn="just">
              <a:buFont typeface="Wingdings" panose="05000000000000000000" pitchFamily="2" charset="2"/>
              <a:buChar char="l"/>
            </a:pPr>
            <a:r>
              <a:rPr lang="en-US" altLang="zh-CN" sz="2800" dirty="0"/>
              <a:t>Our Adapt-ICMH outperforms the state-of-the-art methods and demonstrates strong generalization ability under different base codecs and machine vision tasks.</a:t>
            </a:r>
          </a:p>
          <a:p>
            <a:pPr marL="457200" indent="-457200" algn="just">
              <a:buFont typeface="Wingdings" panose="05000000000000000000" pitchFamily="2" charset="2"/>
              <a:buChar char="l"/>
            </a:pPr>
            <a:r>
              <a:rPr lang="en-US" altLang="zh-CN" sz="2800" dirty="0"/>
              <a:t>The lightweight Adapt-ICMH requires fewer trainable parameters to achieve ICMH with a shared base codec.</a:t>
            </a:r>
          </a:p>
        </p:txBody>
      </p:sp>
      <p:sp>
        <p:nvSpPr>
          <p:cNvPr id="84" name="文本框 83">
            <a:extLst>
              <a:ext uri="{FF2B5EF4-FFF2-40B4-BE49-F238E27FC236}">
                <a16:creationId xmlns:a16="http://schemas.microsoft.com/office/drawing/2014/main" id="{A84DB626-2AC2-959E-D78A-6389435ECADA}"/>
              </a:ext>
            </a:extLst>
          </p:cNvPr>
          <p:cNvSpPr txBox="1"/>
          <p:nvPr/>
        </p:nvSpPr>
        <p:spPr>
          <a:xfrm>
            <a:off x="15845667" y="34545106"/>
            <a:ext cx="13250614" cy="954107"/>
          </a:xfrm>
          <a:prstGeom prst="rect">
            <a:avLst/>
          </a:prstGeom>
          <a:noFill/>
        </p:spPr>
        <p:txBody>
          <a:bodyPr wrap="square">
            <a:spAutoFit/>
          </a:bodyPr>
          <a:lstStyle/>
          <a:p>
            <a:pPr algn="just"/>
            <a:r>
              <a:rPr lang="en-US" altLang="zh-CN" sz="2800" dirty="0"/>
              <a:t>In this paper, we develop a novel adapter-based tuning framework Adapt-ICMH to transfer the pre-trained image codec from human perception to machine perception.</a:t>
            </a:r>
          </a:p>
        </p:txBody>
      </p:sp>
      <p:sp>
        <p:nvSpPr>
          <p:cNvPr id="88" name="文本框 87">
            <a:extLst>
              <a:ext uri="{FF2B5EF4-FFF2-40B4-BE49-F238E27FC236}">
                <a16:creationId xmlns:a16="http://schemas.microsoft.com/office/drawing/2014/main" id="{6C14CE99-CBD9-9591-0B15-2D6E47115A9E}"/>
              </a:ext>
            </a:extLst>
          </p:cNvPr>
          <p:cNvSpPr txBox="1"/>
          <p:nvPr/>
        </p:nvSpPr>
        <p:spPr>
          <a:xfrm>
            <a:off x="15845667" y="37459665"/>
            <a:ext cx="13250614" cy="954107"/>
          </a:xfrm>
          <a:prstGeom prst="rect">
            <a:avLst/>
          </a:prstGeom>
          <a:noFill/>
        </p:spPr>
        <p:txBody>
          <a:bodyPr wrap="square">
            <a:spAutoFit/>
          </a:bodyPr>
          <a:lstStyle/>
          <a:p>
            <a:pPr algn="just"/>
            <a:r>
              <a:rPr lang="en-US" altLang="zh-CN" sz="2800" dirty="0"/>
              <a:t>Adapt-ICMH has achieved preeminent results across diverse machine vision tasks and base codecs, providing novel insights for ICMH.</a:t>
            </a:r>
          </a:p>
        </p:txBody>
      </p:sp>
      <p:grpSp>
        <p:nvGrpSpPr>
          <p:cNvPr id="92" name="组合 91">
            <a:extLst>
              <a:ext uri="{FF2B5EF4-FFF2-40B4-BE49-F238E27FC236}">
                <a16:creationId xmlns:a16="http://schemas.microsoft.com/office/drawing/2014/main" id="{24666C32-6F73-B35A-BB8B-80D2E06E6492}"/>
              </a:ext>
            </a:extLst>
          </p:cNvPr>
          <p:cNvGrpSpPr/>
          <p:nvPr/>
        </p:nvGrpSpPr>
        <p:grpSpPr>
          <a:xfrm>
            <a:off x="15694391" y="35587457"/>
            <a:ext cx="13423171" cy="1668277"/>
            <a:chOff x="15694391" y="35587457"/>
            <a:chExt cx="13423171" cy="1668277"/>
          </a:xfrm>
        </p:grpSpPr>
        <p:sp>
          <p:nvSpPr>
            <p:cNvPr id="87" name="文本框 86">
              <a:extLst>
                <a:ext uri="{FF2B5EF4-FFF2-40B4-BE49-F238E27FC236}">
                  <a16:creationId xmlns:a16="http://schemas.microsoft.com/office/drawing/2014/main" id="{3614D52A-B5A5-5A78-60C5-FA2664192AF3}"/>
                </a:ext>
              </a:extLst>
            </p:cNvPr>
            <p:cNvSpPr txBox="1"/>
            <p:nvPr/>
          </p:nvSpPr>
          <p:spPr>
            <a:xfrm>
              <a:off x="15706961" y="35587457"/>
              <a:ext cx="13410601" cy="1668277"/>
            </a:xfrm>
            <a:prstGeom prst="rect">
              <a:avLst/>
            </a:prstGeom>
            <a:noFill/>
          </p:spPr>
          <p:txBody>
            <a:bodyPr wrap="square">
              <a:spAutoFit/>
            </a:bodyPr>
            <a:lstStyle/>
            <a:p>
              <a:pPr indent="457200" algn="just">
                <a:lnSpc>
                  <a:spcPct val="125000"/>
                </a:lnSpc>
              </a:pPr>
              <a:r>
                <a:rPr lang="en-US" altLang="zh-CN" sz="2800" dirty="0"/>
                <a:t>The SFMA effectively eliminates latent redundancies in spatial and frequency domains.</a:t>
              </a:r>
            </a:p>
            <a:p>
              <a:pPr indent="457200" algn="just">
                <a:lnSpc>
                  <a:spcPct val="125000"/>
                </a:lnSpc>
              </a:pPr>
              <a:r>
                <a:rPr lang="en-US" altLang="zh-CN" sz="2800" dirty="0"/>
                <a:t>SFMA is plug-and-play and compatible with existing learned image compression models.</a:t>
              </a:r>
            </a:p>
            <a:p>
              <a:pPr indent="457200" algn="just">
                <a:lnSpc>
                  <a:spcPct val="125000"/>
                </a:lnSpc>
              </a:pPr>
              <a:r>
                <a:rPr lang="en-US" altLang="zh-CN" sz="2800" dirty="0"/>
                <a:t>Adapt-ICMH reduces the number of trainable parameters and computational complexity.</a:t>
              </a:r>
            </a:p>
          </p:txBody>
        </p:sp>
        <p:sp>
          <p:nvSpPr>
            <p:cNvPr id="89" name="星形: 五角 88">
              <a:extLst>
                <a:ext uri="{FF2B5EF4-FFF2-40B4-BE49-F238E27FC236}">
                  <a16:creationId xmlns:a16="http://schemas.microsoft.com/office/drawing/2014/main" id="{D9E51A85-E561-A3F7-739D-89B8C87B1BFD}"/>
                </a:ext>
              </a:extLst>
            </p:cNvPr>
            <p:cNvSpPr/>
            <p:nvPr/>
          </p:nvSpPr>
          <p:spPr>
            <a:xfrm>
              <a:off x="15694391" y="35742533"/>
              <a:ext cx="365558" cy="361967"/>
            </a:xfrm>
            <a:prstGeom prst="star5">
              <a:avLst/>
            </a:prstGeom>
            <a:solidFill>
              <a:schemeClr val="accent5">
                <a:lumMod val="60000"/>
                <a:lumOff val="40000"/>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星形: 五角 89">
              <a:extLst>
                <a:ext uri="{FF2B5EF4-FFF2-40B4-BE49-F238E27FC236}">
                  <a16:creationId xmlns:a16="http://schemas.microsoft.com/office/drawing/2014/main" id="{F22397F6-1B36-264C-91F0-A582265976C6}"/>
                </a:ext>
              </a:extLst>
            </p:cNvPr>
            <p:cNvSpPr/>
            <p:nvPr/>
          </p:nvSpPr>
          <p:spPr>
            <a:xfrm>
              <a:off x="15694391" y="36271538"/>
              <a:ext cx="365558" cy="361967"/>
            </a:xfrm>
            <a:prstGeom prst="star5">
              <a:avLst/>
            </a:prstGeom>
            <a:solidFill>
              <a:schemeClr val="accent5">
                <a:lumMod val="60000"/>
                <a:lumOff val="40000"/>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星形: 五角 90">
              <a:extLst>
                <a:ext uri="{FF2B5EF4-FFF2-40B4-BE49-F238E27FC236}">
                  <a16:creationId xmlns:a16="http://schemas.microsoft.com/office/drawing/2014/main" id="{40E261E4-E864-F632-CA83-056010F9DA47}"/>
                </a:ext>
              </a:extLst>
            </p:cNvPr>
            <p:cNvSpPr/>
            <p:nvPr/>
          </p:nvSpPr>
          <p:spPr>
            <a:xfrm>
              <a:off x="15694391" y="36803412"/>
              <a:ext cx="365558" cy="361967"/>
            </a:xfrm>
            <a:prstGeom prst="star5">
              <a:avLst/>
            </a:prstGeom>
            <a:solidFill>
              <a:schemeClr val="accent5">
                <a:lumMod val="60000"/>
                <a:lumOff val="40000"/>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3" name="文本框 92">
            <a:extLst>
              <a:ext uri="{FF2B5EF4-FFF2-40B4-BE49-F238E27FC236}">
                <a16:creationId xmlns:a16="http://schemas.microsoft.com/office/drawing/2014/main" id="{91609768-2DB1-EF5D-530F-67FF36E72ECE}"/>
              </a:ext>
            </a:extLst>
          </p:cNvPr>
          <p:cNvSpPr txBox="1"/>
          <p:nvPr/>
        </p:nvSpPr>
        <p:spPr>
          <a:xfrm>
            <a:off x="16337279" y="31869610"/>
            <a:ext cx="12611104" cy="461665"/>
          </a:xfrm>
          <a:prstGeom prst="rect">
            <a:avLst/>
          </a:prstGeom>
          <a:noFill/>
        </p:spPr>
        <p:txBody>
          <a:bodyPr wrap="square" rtlCol="0">
            <a:spAutoFit/>
          </a:bodyPr>
          <a:lstStyle/>
          <a:p>
            <a:pPr algn="ctr"/>
            <a:r>
              <a:rPr lang="en-US" altLang="zh-CN" sz="2400" dirty="0"/>
              <a:t>Fig. 5: Qualitative comparison of our Adapt-ICMH with other ICMH methods.</a:t>
            </a:r>
            <a:endParaRPr lang="zh-CN" altLang="en-US" sz="2400" dirty="0"/>
          </a:p>
        </p:txBody>
      </p:sp>
      <p:sp>
        <p:nvSpPr>
          <p:cNvPr id="94" name="矩形 93">
            <a:extLst>
              <a:ext uri="{FF2B5EF4-FFF2-40B4-BE49-F238E27FC236}">
                <a16:creationId xmlns:a16="http://schemas.microsoft.com/office/drawing/2014/main" id="{BC66F3B5-BE43-C4DD-4A6B-A728AE360D25}"/>
              </a:ext>
            </a:extLst>
          </p:cNvPr>
          <p:cNvSpPr/>
          <p:nvPr/>
        </p:nvSpPr>
        <p:spPr>
          <a:xfrm>
            <a:off x="2215172" y="37607534"/>
            <a:ext cx="4863742" cy="646332"/>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9" name="图片 98">
            <a:extLst>
              <a:ext uri="{FF2B5EF4-FFF2-40B4-BE49-F238E27FC236}">
                <a16:creationId xmlns:a16="http://schemas.microsoft.com/office/drawing/2014/main" id="{9372A285-FE7E-69A3-DE35-A4B734ACD30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665" y="25692289"/>
            <a:ext cx="13356661" cy="7950952"/>
          </a:xfrm>
          <a:prstGeom prst="rect">
            <a:avLst/>
          </a:prstGeom>
        </p:spPr>
      </p:pic>
      <p:pic>
        <p:nvPicPr>
          <p:cNvPr id="103" name="图片 102">
            <a:extLst>
              <a:ext uri="{FF2B5EF4-FFF2-40B4-BE49-F238E27FC236}">
                <a16:creationId xmlns:a16="http://schemas.microsoft.com/office/drawing/2014/main" id="{873A9D2D-8AF1-F75A-9E28-F19BB773962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293288" y="8320495"/>
            <a:ext cx="10335693" cy="8760906"/>
          </a:xfrm>
          <a:prstGeom prst="rect">
            <a:avLst/>
          </a:prstGeom>
        </p:spPr>
      </p:pic>
      <p:grpSp>
        <p:nvGrpSpPr>
          <p:cNvPr id="19" name="组合 18">
            <a:extLst>
              <a:ext uri="{FF2B5EF4-FFF2-40B4-BE49-F238E27FC236}">
                <a16:creationId xmlns:a16="http://schemas.microsoft.com/office/drawing/2014/main" id="{DDD05AAC-BC44-9D0C-C225-F454DC00C619}"/>
              </a:ext>
            </a:extLst>
          </p:cNvPr>
          <p:cNvGrpSpPr/>
          <p:nvPr/>
        </p:nvGrpSpPr>
        <p:grpSpPr>
          <a:xfrm>
            <a:off x="17119656" y="25669470"/>
            <a:ext cx="10742288" cy="6116818"/>
            <a:chOff x="16721782" y="25669470"/>
            <a:chExt cx="10742288" cy="6116818"/>
          </a:xfrm>
        </p:grpSpPr>
        <p:pic>
          <p:nvPicPr>
            <p:cNvPr id="81" name="图形 80" descr="眼睛">
              <a:extLst>
                <a:ext uri="{FF2B5EF4-FFF2-40B4-BE49-F238E27FC236}">
                  <a16:creationId xmlns:a16="http://schemas.microsoft.com/office/drawing/2014/main" id="{3B2B7CE8-A004-C393-444E-ACC8AC5B1B6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6721782" y="26342287"/>
              <a:ext cx="720000" cy="720000"/>
            </a:xfrm>
            <a:prstGeom prst="rect">
              <a:avLst/>
            </a:prstGeom>
          </p:spPr>
        </p:pic>
        <p:pic>
          <p:nvPicPr>
            <p:cNvPr id="83" name="图形 82" descr="机器人">
              <a:extLst>
                <a:ext uri="{FF2B5EF4-FFF2-40B4-BE49-F238E27FC236}">
                  <a16:creationId xmlns:a16="http://schemas.microsoft.com/office/drawing/2014/main" id="{55E529B9-AC8C-9102-4364-18C2DB214C2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6721782" y="27717142"/>
              <a:ext cx="720000" cy="720000"/>
            </a:xfrm>
            <a:prstGeom prst="rect">
              <a:avLst/>
            </a:prstGeom>
          </p:spPr>
        </p:pic>
        <p:pic>
          <p:nvPicPr>
            <p:cNvPr id="110" name="图片 109">
              <a:extLst>
                <a:ext uri="{FF2B5EF4-FFF2-40B4-BE49-F238E27FC236}">
                  <a16:creationId xmlns:a16="http://schemas.microsoft.com/office/drawing/2014/main" id="{EA93586C-3BC8-45C6-4EAD-28702111483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458199" y="25669470"/>
              <a:ext cx="10005871" cy="6116818"/>
            </a:xfrm>
            <a:prstGeom prst="rect">
              <a:avLst/>
            </a:prstGeom>
          </p:spPr>
        </p:pic>
      </p:grpSp>
      <p:pic>
        <p:nvPicPr>
          <p:cNvPr id="13" name="图片 12">
            <a:extLst>
              <a:ext uri="{FF2B5EF4-FFF2-40B4-BE49-F238E27FC236}">
                <a16:creationId xmlns:a16="http://schemas.microsoft.com/office/drawing/2014/main" id="{C099FDC3-29A9-ACBB-F526-AB5F3F6FEDFB}"/>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920489" y="9265365"/>
            <a:ext cx="9731214" cy="3997289"/>
          </a:xfrm>
          <a:prstGeom prst="rect">
            <a:avLst/>
          </a:prstGeom>
        </p:spPr>
      </p:pic>
      <p:sp>
        <p:nvSpPr>
          <p:cNvPr id="2" name="文本框 1">
            <a:extLst>
              <a:ext uri="{FF2B5EF4-FFF2-40B4-BE49-F238E27FC236}">
                <a16:creationId xmlns:a16="http://schemas.microsoft.com/office/drawing/2014/main" id="{280BE430-AA84-3C0C-C984-F6C78F1218EF}"/>
              </a:ext>
            </a:extLst>
          </p:cNvPr>
          <p:cNvSpPr txBox="1"/>
          <p:nvPr/>
        </p:nvSpPr>
        <p:spPr>
          <a:xfrm>
            <a:off x="24491982" y="40667051"/>
            <a:ext cx="4139559" cy="1129668"/>
          </a:xfrm>
          <a:prstGeom prst="rect">
            <a:avLst/>
          </a:prstGeom>
          <a:noFill/>
        </p:spPr>
        <p:txBody>
          <a:bodyPr wrap="square">
            <a:spAutoFit/>
          </a:bodyPr>
          <a:lstStyle/>
          <a:p>
            <a:pPr>
              <a:lnSpc>
                <a:spcPct val="125000"/>
              </a:lnSpc>
            </a:pPr>
            <a:r>
              <a:rPr lang="en-US" altLang="zh-CN" sz="2800" b="1" i="1" dirty="0"/>
              <a:t>xionghongkai@sjtu.edu.cn</a:t>
            </a:r>
          </a:p>
          <a:p>
            <a:pPr>
              <a:lnSpc>
                <a:spcPct val="125000"/>
              </a:lnSpc>
            </a:pPr>
            <a:r>
              <a:rPr lang="en-US" altLang="zh-CN" sz="2800" b="1" i="1" dirty="0">
                <a:solidFill>
                  <a:srgbClr val="0D0D0D"/>
                </a:solidFill>
                <a:effectLst/>
              </a:rPr>
              <a:t>daiwenrui@sjtu.edu.cn</a:t>
            </a:r>
          </a:p>
        </p:txBody>
      </p:sp>
    </p:spTree>
    <p:extLst>
      <p:ext uri="{BB962C8B-B14F-4D97-AF65-F5344CB8AC3E}">
        <p14:creationId xmlns:p14="http://schemas.microsoft.com/office/powerpoint/2010/main" val="1752365641"/>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683</TotalTime>
  <Words>755</Words>
  <Application>Microsoft Office PowerPoint</Application>
  <PresentationFormat>自定义</PresentationFormat>
  <Paragraphs>48</Paragraphs>
  <Slides>1</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vt:i4>
      </vt:variant>
    </vt:vector>
  </HeadingPairs>
  <TitlesOfParts>
    <vt:vector size="8" baseType="lpstr">
      <vt:lpstr>等线</vt:lpstr>
      <vt:lpstr>Arial</vt:lpstr>
      <vt:lpstr>Calibri</vt:lpstr>
      <vt:lpstr>Calibri Light</vt:lpstr>
      <vt:lpstr>Cambria Math</vt:lpstr>
      <vt:lpstr>Wingdings</vt:lpstr>
      <vt:lpstr>Office 主题​​</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刘隽祺</dc:creator>
  <cp:lastModifiedBy>刘隽祺</cp:lastModifiedBy>
  <cp:revision>24</cp:revision>
  <cp:lastPrinted>2024-12-02T13:28:20Z</cp:lastPrinted>
  <dcterms:created xsi:type="dcterms:W3CDTF">2024-12-01T14:39:18Z</dcterms:created>
  <dcterms:modified xsi:type="dcterms:W3CDTF">2024-12-03T02:05:34Z</dcterms:modified>
</cp:coreProperties>
</file>